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14" r:id="rId3"/>
    <p:sldId id="259" r:id="rId4"/>
    <p:sldId id="307" r:id="rId5"/>
    <p:sldId id="262" r:id="rId6"/>
    <p:sldId id="325" r:id="rId7"/>
    <p:sldId id="263" r:id="rId8"/>
    <p:sldId id="311" r:id="rId9"/>
    <p:sldId id="319" r:id="rId10"/>
    <p:sldId id="313" r:id="rId11"/>
    <p:sldId id="312" r:id="rId12"/>
    <p:sldId id="264" r:id="rId13"/>
    <p:sldId id="326" r:id="rId14"/>
    <p:sldId id="32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E83A4-636B-DE44-BB8B-888CC50AE43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2D5E9639-B6E5-F54D-BFFE-3F526725C13C}">
      <dgm:prSet custT="1"/>
      <dgm:spPr/>
      <dgm:t>
        <a:bodyPr/>
        <a:lstStyle/>
        <a:p>
          <a:r>
            <a:rPr lang="tr-TR" sz="1800" dirty="0"/>
            <a:t>Planlama</a:t>
          </a:r>
        </a:p>
      </dgm:t>
    </dgm:pt>
    <dgm:pt modelId="{89BB1041-F17D-7A44-BE30-79587A1793F8}" type="parTrans" cxnId="{8223FABE-9499-B044-969C-3216286FB5DB}">
      <dgm:prSet/>
      <dgm:spPr/>
      <dgm:t>
        <a:bodyPr/>
        <a:lstStyle/>
        <a:p>
          <a:endParaRPr lang="tr-TR" sz="1600"/>
        </a:p>
      </dgm:t>
    </dgm:pt>
    <dgm:pt modelId="{093F189D-1E5A-614F-A401-B0B5989E1384}" type="sibTrans" cxnId="{8223FABE-9499-B044-969C-3216286FB5DB}">
      <dgm:prSet custT="1"/>
      <dgm:spPr/>
      <dgm:t>
        <a:bodyPr/>
        <a:lstStyle/>
        <a:p>
          <a:endParaRPr lang="tr-TR" sz="1400"/>
        </a:p>
      </dgm:t>
    </dgm:pt>
    <dgm:pt modelId="{3AD95B4C-0A79-D64C-B37D-7C5A719E71DA}">
      <dgm:prSet custT="1"/>
      <dgm:spPr/>
      <dgm:t>
        <a:bodyPr/>
        <a:lstStyle/>
        <a:p>
          <a:r>
            <a:rPr lang="tr-TR" sz="1600" dirty="0"/>
            <a:t>Uygulama</a:t>
          </a:r>
        </a:p>
      </dgm:t>
    </dgm:pt>
    <dgm:pt modelId="{F8B0C8A2-D0ED-FD4D-B113-FB59963DEDFB}" type="parTrans" cxnId="{61F1E84B-2B30-B945-920E-3575FFE2697E}">
      <dgm:prSet/>
      <dgm:spPr/>
      <dgm:t>
        <a:bodyPr/>
        <a:lstStyle/>
        <a:p>
          <a:endParaRPr lang="tr-TR" sz="1600"/>
        </a:p>
      </dgm:t>
    </dgm:pt>
    <dgm:pt modelId="{72E6DD66-ED66-244C-A6E8-E265B906FE57}" type="sibTrans" cxnId="{61F1E84B-2B30-B945-920E-3575FFE2697E}">
      <dgm:prSet custT="1"/>
      <dgm:spPr/>
      <dgm:t>
        <a:bodyPr/>
        <a:lstStyle/>
        <a:p>
          <a:endParaRPr lang="tr-TR" sz="1400"/>
        </a:p>
      </dgm:t>
    </dgm:pt>
    <dgm:pt modelId="{545C6992-5055-BF46-B323-9EFE7272A78B}">
      <dgm:prSet custT="1"/>
      <dgm:spPr/>
      <dgm:t>
        <a:bodyPr/>
        <a:lstStyle/>
        <a:p>
          <a:r>
            <a:rPr lang="tr-TR" sz="1800"/>
            <a:t>Kontrol Etme</a:t>
          </a:r>
        </a:p>
      </dgm:t>
    </dgm:pt>
    <dgm:pt modelId="{87D19191-98BA-794C-9F22-4A695FF738BF}" type="parTrans" cxnId="{386E8286-CF08-6643-A33D-06145B06A6EF}">
      <dgm:prSet/>
      <dgm:spPr/>
      <dgm:t>
        <a:bodyPr/>
        <a:lstStyle/>
        <a:p>
          <a:endParaRPr lang="tr-TR" sz="1600"/>
        </a:p>
      </dgm:t>
    </dgm:pt>
    <dgm:pt modelId="{AD061D1D-F97D-8344-8DE5-CB7B2E9B663E}" type="sibTrans" cxnId="{386E8286-CF08-6643-A33D-06145B06A6EF}">
      <dgm:prSet custT="1"/>
      <dgm:spPr/>
      <dgm:t>
        <a:bodyPr/>
        <a:lstStyle/>
        <a:p>
          <a:endParaRPr lang="tr-TR" sz="1400"/>
        </a:p>
      </dgm:t>
    </dgm:pt>
    <dgm:pt modelId="{E8C0E4B1-232D-CB4E-95B8-1D71EEBEE37F}">
      <dgm:prSet custT="1"/>
      <dgm:spPr/>
      <dgm:t>
        <a:bodyPr/>
        <a:lstStyle/>
        <a:p>
          <a:r>
            <a:rPr lang="tr-TR" sz="1800"/>
            <a:t>Önlem Alma</a:t>
          </a:r>
        </a:p>
      </dgm:t>
    </dgm:pt>
    <dgm:pt modelId="{23F502E7-845D-934D-96A9-2994DD10CC36}" type="parTrans" cxnId="{7D632E85-86C9-8D47-A605-2A8609B64D4C}">
      <dgm:prSet/>
      <dgm:spPr/>
      <dgm:t>
        <a:bodyPr/>
        <a:lstStyle/>
        <a:p>
          <a:endParaRPr lang="tr-TR" sz="1600"/>
        </a:p>
      </dgm:t>
    </dgm:pt>
    <dgm:pt modelId="{D76DE75B-0922-134C-9888-C04DB5AA9AC8}" type="sibTrans" cxnId="{7D632E85-86C9-8D47-A605-2A8609B64D4C}">
      <dgm:prSet custT="1"/>
      <dgm:spPr/>
      <dgm:t>
        <a:bodyPr/>
        <a:lstStyle/>
        <a:p>
          <a:endParaRPr lang="tr-TR" sz="1400"/>
        </a:p>
      </dgm:t>
    </dgm:pt>
    <dgm:pt modelId="{471B5078-9B17-FA45-9C88-18476CAA39F2}" type="pres">
      <dgm:prSet presAssocID="{355E83A4-636B-DE44-BB8B-888CC50AE439}" presName="cycle" presStyleCnt="0">
        <dgm:presLayoutVars>
          <dgm:dir/>
          <dgm:resizeHandles val="exact"/>
        </dgm:presLayoutVars>
      </dgm:prSet>
      <dgm:spPr/>
    </dgm:pt>
    <dgm:pt modelId="{AD57F580-6C53-ED47-91B6-6B261E9E4968}" type="pres">
      <dgm:prSet presAssocID="{2D5E9639-B6E5-F54D-BFFE-3F526725C13C}" presName="node" presStyleLbl="node1" presStyleIdx="0" presStyleCnt="4">
        <dgm:presLayoutVars>
          <dgm:bulletEnabled val="1"/>
        </dgm:presLayoutVars>
      </dgm:prSet>
      <dgm:spPr/>
    </dgm:pt>
    <dgm:pt modelId="{5D3083C8-FA51-D046-9FD5-EABEC7446EA8}" type="pres">
      <dgm:prSet presAssocID="{093F189D-1E5A-614F-A401-B0B5989E1384}" presName="sibTrans" presStyleLbl="sibTrans2D1" presStyleIdx="0" presStyleCnt="4"/>
      <dgm:spPr/>
    </dgm:pt>
    <dgm:pt modelId="{6719C2A2-9A7B-F64C-87A4-868B8A535479}" type="pres">
      <dgm:prSet presAssocID="{093F189D-1E5A-614F-A401-B0B5989E1384}" presName="connectorText" presStyleLbl="sibTrans2D1" presStyleIdx="0" presStyleCnt="4"/>
      <dgm:spPr/>
    </dgm:pt>
    <dgm:pt modelId="{2403975E-B9A6-D34D-BCF6-7B67A261DF3B}" type="pres">
      <dgm:prSet presAssocID="{3AD95B4C-0A79-D64C-B37D-7C5A719E71DA}" presName="node" presStyleLbl="node1" presStyleIdx="1" presStyleCnt="4">
        <dgm:presLayoutVars>
          <dgm:bulletEnabled val="1"/>
        </dgm:presLayoutVars>
      </dgm:prSet>
      <dgm:spPr/>
    </dgm:pt>
    <dgm:pt modelId="{67F19FF9-778E-C34F-9457-62B86BA0890E}" type="pres">
      <dgm:prSet presAssocID="{72E6DD66-ED66-244C-A6E8-E265B906FE57}" presName="sibTrans" presStyleLbl="sibTrans2D1" presStyleIdx="1" presStyleCnt="4"/>
      <dgm:spPr/>
    </dgm:pt>
    <dgm:pt modelId="{0E893C33-AE2E-EA47-ACAC-FCDFC3FDE2D9}" type="pres">
      <dgm:prSet presAssocID="{72E6DD66-ED66-244C-A6E8-E265B906FE57}" presName="connectorText" presStyleLbl="sibTrans2D1" presStyleIdx="1" presStyleCnt="4"/>
      <dgm:spPr/>
    </dgm:pt>
    <dgm:pt modelId="{56B4EA44-33A6-1B46-8494-534E4C2110F9}" type="pres">
      <dgm:prSet presAssocID="{545C6992-5055-BF46-B323-9EFE7272A78B}" presName="node" presStyleLbl="node1" presStyleIdx="2" presStyleCnt="4">
        <dgm:presLayoutVars>
          <dgm:bulletEnabled val="1"/>
        </dgm:presLayoutVars>
      </dgm:prSet>
      <dgm:spPr/>
    </dgm:pt>
    <dgm:pt modelId="{2D26D438-B166-4040-B61D-EA7930EEC1A3}" type="pres">
      <dgm:prSet presAssocID="{AD061D1D-F97D-8344-8DE5-CB7B2E9B663E}" presName="sibTrans" presStyleLbl="sibTrans2D1" presStyleIdx="2" presStyleCnt="4"/>
      <dgm:spPr/>
    </dgm:pt>
    <dgm:pt modelId="{2B265BEF-EA65-394D-8844-D306B6A1CC22}" type="pres">
      <dgm:prSet presAssocID="{AD061D1D-F97D-8344-8DE5-CB7B2E9B663E}" presName="connectorText" presStyleLbl="sibTrans2D1" presStyleIdx="2" presStyleCnt="4"/>
      <dgm:spPr/>
    </dgm:pt>
    <dgm:pt modelId="{87E6DF53-7AD8-B444-9F9E-DDEE0EEB8340}" type="pres">
      <dgm:prSet presAssocID="{E8C0E4B1-232D-CB4E-95B8-1D71EEBEE37F}" presName="node" presStyleLbl="node1" presStyleIdx="3" presStyleCnt="4">
        <dgm:presLayoutVars>
          <dgm:bulletEnabled val="1"/>
        </dgm:presLayoutVars>
      </dgm:prSet>
      <dgm:spPr/>
    </dgm:pt>
    <dgm:pt modelId="{951FEA3D-B2E2-7341-8878-47E7AD05E078}" type="pres">
      <dgm:prSet presAssocID="{D76DE75B-0922-134C-9888-C04DB5AA9AC8}" presName="sibTrans" presStyleLbl="sibTrans2D1" presStyleIdx="3" presStyleCnt="4"/>
      <dgm:spPr/>
    </dgm:pt>
    <dgm:pt modelId="{3EF9070B-0088-374B-8F95-F3EFAA0BB0AE}" type="pres">
      <dgm:prSet presAssocID="{D76DE75B-0922-134C-9888-C04DB5AA9AC8}" presName="connectorText" presStyleLbl="sibTrans2D1" presStyleIdx="3" presStyleCnt="4"/>
      <dgm:spPr/>
    </dgm:pt>
  </dgm:ptLst>
  <dgm:cxnLst>
    <dgm:cxn modelId="{968F9A0D-D40C-A841-916A-C328E4BEE334}" type="presOf" srcId="{AD061D1D-F97D-8344-8DE5-CB7B2E9B663E}" destId="{2D26D438-B166-4040-B61D-EA7930EEC1A3}" srcOrd="0" destOrd="0" presId="urn:microsoft.com/office/officeart/2005/8/layout/cycle2"/>
    <dgm:cxn modelId="{CD850513-3E49-1B45-AB00-83EFA52FE77F}" type="presOf" srcId="{E8C0E4B1-232D-CB4E-95B8-1D71EEBEE37F}" destId="{87E6DF53-7AD8-B444-9F9E-DDEE0EEB8340}" srcOrd="0" destOrd="0" presId="urn:microsoft.com/office/officeart/2005/8/layout/cycle2"/>
    <dgm:cxn modelId="{3F927331-EAA7-3F42-B768-55B92CA0D9A7}" type="presOf" srcId="{D76DE75B-0922-134C-9888-C04DB5AA9AC8}" destId="{3EF9070B-0088-374B-8F95-F3EFAA0BB0AE}" srcOrd="1" destOrd="0" presId="urn:microsoft.com/office/officeart/2005/8/layout/cycle2"/>
    <dgm:cxn modelId="{243EA342-51A9-3648-95DC-A5DF6A115CE0}" type="presOf" srcId="{72E6DD66-ED66-244C-A6E8-E265B906FE57}" destId="{0E893C33-AE2E-EA47-ACAC-FCDFC3FDE2D9}" srcOrd="1" destOrd="0" presId="urn:microsoft.com/office/officeart/2005/8/layout/cycle2"/>
    <dgm:cxn modelId="{AE88744A-49D5-2342-A460-2EF61BAF903E}" type="presOf" srcId="{093F189D-1E5A-614F-A401-B0B5989E1384}" destId="{5D3083C8-FA51-D046-9FD5-EABEC7446EA8}" srcOrd="0" destOrd="0" presId="urn:microsoft.com/office/officeart/2005/8/layout/cycle2"/>
    <dgm:cxn modelId="{61F1E84B-2B30-B945-920E-3575FFE2697E}" srcId="{355E83A4-636B-DE44-BB8B-888CC50AE439}" destId="{3AD95B4C-0A79-D64C-B37D-7C5A719E71DA}" srcOrd="1" destOrd="0" parTransId="{F8B0C8A2-D0ED-FD4D-B113-FB59963DEDFB}" sibTransId="{72E6DD66-ED66-244C-A6E8-E265B906FE57}"/>
    <dgm:cxn modelId="{7D632E85-86C9-8D47-A605-2A8609B64D4C}" srcId="{355E83A4-636B-DE44-BB8B-888CC50AE439}" destId="{E8C0E4B1-232D-CB4E-95B8-1D71EEBEE37F}" srcOrd="3" destOrd="0" parTransId="{23F502E7-845D-934D-96A9-2994DD10CC36}" sibTransId="{D76DE75B-0922-134C-9888-C04DB5AA9AC8}"/>
    <dgm:cxn modelId="{386E8286-CF08-6643-A33D-06145B06A6EF}" srcId="{355E83A4-636B-DE44-BB8B-888CC50AE439}" destId="{545C6992-5055-BF46-B323-9EFE7272A78B}" srcOrd="2" destOrd="0" parTransId="{87D19191-98BA-794C-9F22-4A695FF738BF}" sibTransId="{AD061D1D-F97D-8344-8DE5-CB7B2E9B663E}"/>
    <dgm:cxn modelId="{3623C297-DD8F-A043-8CB4-A477335C24C3}" type="presOf" srcId="{093F189D-1E5A-614F-A401-B0B5989E1384}" destId="{6719C2A2-9A7B-F64C-87A4-868B8A535479}" srcOrd="1" destOrd="0" presId="urn:microsoft.com/office/officeart/2005/8/layout/cycle2"/>
    <dgm:cxn modelId="{2F2B8F9F-1DE5-C948-A5C7-89E17CE9980C}" type="presOf" srcId="{355E83A4-636B-DE44-BB8B-888CC50AE439}" destId="{471B5078-9B17-FA45-9C88-18476CAA39F2}" srcOrd="0" destOrd="0" presId="urn:microsoft.com/office/officeart/2005/8/layout/cycle2"/>
    <dgm:cxn modelId="{8C8AF09F-46CC-954F-B434-EA1C07BF7104}" type="presOf" srcId="{3AD95B4C-0A79-D64C-B37D-7C5A719E71DA}" destId="{2403975E-B9A6-D34D-BCF6-7B67A261DF3B}" srcOrd="0" destOrd="0" presId="urn:microsoft.com/office/officeart/2005/8/layout/cycle2"/>
    <dgm:cxn modelId="{1C129AA0-B3B8-304D-A13D-ABB46A5D33BB}" type="presOf" srcId="{D76DE75B-0922-134C-9888-C04DB5AA9AC8}" destId="{951FEA3D-B2E2-7341-8878-47E7AD05E078}" srcOrd="0" destOrd="0" presId="urn:microsoft.com/office/officeart/2005/8/layout/cycle2"/>
    <dgm:cxn modelId="{76BC91B3-F353-A24E-BC68-FF95C8D2D4AA}" type="presOf" srcId="{72E6DD66-ED66-244C-A6E8-E265B906FE57}" destId="{67F19FF9-778E-C34F-9457-62B86BA0890E}" srcOrd="0" destOrd="0" presId="urn:microsoft.com/office/officeart/2005/8/layout/cycle2"/>
    <dgm:cxn modelId="{8223FABE-9499-B044-969C-3216286FB5DB}" srcId="{355E83A4-636B-DE44-BB8B-888CC50AE439}" destId="{2D5E9639-B6E5-F54D-BFFE-3F526725C13C}" srcOrd="0" destOrd="0" parTransId="{89BB1041-F17D-7A44-BE30-79587A1793F8}" sibTransId="{093F189D-1E5A-614F-A401-B0B5989E1384}"/>
    <dgm:cxn modelId="{DD893CC5-0393-1B40-A026-430B4FD88560}" type="presOf" srcId="{AD061D1D-F97D-8344-8DE5-CB7B2E9B663E}" destId="{2B265BEF-EA65-394D-8844-D306B6A1CC22}" srcOrd="1" destOrd="0" presId="urn:microsoft.com/office/officeart/2005/8/layout/cycle2"/>
    <dgm:cxn modelId="{777AA6CA-E0A0-1343-A8F4-EEF1DC5FAFEF}" type="presOf" srcId="{545C6992-5055-BF46-B323-9EFE7272A78B}" destId="{56B4EA44-33A6-1B46-8494-534E4C2110F9}" srcOrd="0" destOrd="0" presId="urn:microsoft.com/office/officeart/2005/8/layout/cycle2"/>
    <dgm:cxn modelId="{3E8697F2-3F05-EC46-A2B1-E3BE0E0B8966}" type="presOf" srcId="{2D5E9639-B6E5-F54D-BFFE-3F526725C13C}" destId="{AD57F580-6C53-ED47-91B6-6B261E9E4968}" srcOrd="0" destOrd="0" presId="urn:microsoft.com/office/officeart/2005/8/layout/cycle2"/>
    <dgm:cxn modelId="{80FDACD1-569B-5A4D-ACB9-CD8FE1FBC0C3}" type="presParOf" srcId="{471B5078-9B17-FA45-9C88-18476CAA39F2}" destId="{AD57F580-6C53-ED47-91B6-6B261E9E4968}" srcOrd="0" destOrd="0" presId="urn:microsoft.com/office/officeart/2005/8/layout/cycle2"/>
    <dgm:cxn modelId="{21F0B2D7-CBEF-464E-894B-BE59CDEA3918}" type="presParOf" srcId="{471B5078-9B17-FA45-9C88-18476CAA39F2}" destId="{5D3083C8-FA51-D046-9FD5-EABEC7446EA8}" srcOrd="1" destOrd="0" presId="urn:microsoft.com/office/officeart/2005/8/layout/cycle2"/>
    <dgm:cxn modelId="{4ADD3296-681E-6F49-B92D-E516087F0FEF}" type="presParOf" srcId="{5D3083C8-FA51-D046-9FD5-EABEC7446EA8}" destId="{6719C2A2-9A7B-F64C-87A4-868B8A535479}" srcOrd="0" destOrd="0" presId="urn:microsoft.com/office/officeart/2005/8/layout/cycle2"/>
    <dgm:cxn modelId="{E2C4929D-877F-C147-9538-825750176AAE}" type="presParOf" srcId="{471B5078-9B17-FA45-9C88-18476CAA39F2}" destId="{2403975E-B9A6-D34D-BCF6-7B67A261DF3B}" srcOrd="2" destOrd="0" presId="urn:microsoft.com/office/officeart/2005/8/layout/cycle2"/>
    <dgm:cxn modelId="{72A5A651-56F8-0E48-A852-5115DD0DE2CF}" type="presParOf" srcId="{471B5078-9B17-FA45-9C88-18476CAA39F2}" destId="{67F19FF9-778E-C34F-9457-62B86BA0890E}" srcOrd="3" destOrd="0" presId="urn:microsoft.com/office/officeart/2005/8/layout/cycle2"/>
    <dgm:cxn modelId="{B91593DA-053C-6048-BE6E-A31D2D98450D}" type="presParOf" srcId="{67F19FF9-778E-C34F-9457-62B86BA0890E}" destId="{0E893C33-AE2E-EA47-ACAC-FCDFC3FDE2D9}" srcOrd="0" destOrd="0" presId="urn:microsoft.com/office/officeart/2005/8/layout/cycle2"/>
    <dgm:cxn modelId="{E70BC434-CCAA-F34E-9A6A-66D9353804D1}" type="presParOf" srcId="{471B5078-9B17-FA45-9C88-18476CAA39F2}" destId="{56B4EA44-33A6-1B46-8494-534E4C2110F9}" srcOrd="4" destOrd="0" presId="urn:microsoft.com/office/officeart/2005/8/layout/cycle2"/>
    <dgm:cxn modelId="{EFD5822C-7B49-2145-82CC-5049BAF50B4A}" type="presParOf" srcId="{471B5078-9B17-FA45-9C88-18476CAA39F2}" destId="{2D26D438-B166-4040-B61D-EA7930EEC1A3}" srcOrd="5" destOrd="0" presId="urn:microsoft.com/office/officeart/2005/8/layout/cycle2"/>
    <dgm:cxn modelId="{A59FC077-7714-D143-B1C5-0EBB5FC1BFB9}" type="presParOf" srcId="{2D26D438-B166-4040-B61D-EA7930EEC1A3}" destId="{2B265BEF-EA65-394D-8844-D306B6A1CC22}" srcOrd="0" destOrd="0" presId="urn:microsoft.com/office/officeart/2005/8/layout/cycle2"/>
    <dgm:cxn modelId="{B778245F-E5FB-ED47-B8E4-99F63B5988D0}" type="presParOf" srcId="{471B5078-9B17-FA45-9C88-18476CAA39F2}" destId="{87E6DF53-7AD8-B444-9F9E-DDEE0EEB8340}" srcOrd="6" destOrd="0" presId="urn:microsoft.com/office/officeart/2005/8/layout/cycle2"/>
    <dgm:cxn modelId="{33CE8401-9DD4-BD4C-91A1-8DF03C9752D4}" type="presParOf" srcId="{471B5078-9B17-FA45-9C88-18476CAA39F2}" destId="{951FEA3D-B2E2-7341-8878-47E7AD05E078}" srcOrd="7" destOrd="0" presId="urn:microsoft.com/office/officeart/2005/8/layout/cycle2"/>
    <dgm:cxn modelId="{969160AE-01B5-704D-9BB8-C1551B9CD0BB}" type="presParOf" srcId="{951FEA3D-B2E2-7341-8878-47E7AD05E078}" destId="{3EF9070B-0088-374B-8F95-F3EFAA0BB0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56A1E-BFA6-C24F-9788-F4A4E5E767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36943D31-7F86-F140-B7D7-09D580DBD4D3}">
      <dgm:prSet/>
      <dgm:spPr/>
      <dgm:t>
        <a:bodyPr/>
        <a:lstStyle/>
        <a:p>
          <a:pPr algn="ctr"/>
          <a:r>
            <a:rPr lang="tr-TR"/>
            <a:t>PUKÖ Döngüsü</a:t>
          </a:r>
        </a:p>
      </dgm:t>
    </dgm:pt>
    <dgm:pt modelId="{9063DE91-7246-DD45-89C7-7C4DB4E3CA47}" type="parTrans" cxnId="{3AA6448D-4C2A-F645-9ECC-FB729F740AF8}">
      <dgm:prSet/>
      <dgm:spPr/>
      <dgm:t>
        <a:bodyPr/>
        <a:lstStyle/>
        <a:p>
          <a:pPr algn="ctr"/>
          <a:endParaRPr lang="tr-TR"/>
        </a:p>
      </dgm:t>
    </dgm:pt>
    <dgm:pt modelId="{4CCEB15D-1144-F14D-8A11-0AEFFA97A378}" type="sibTrans" cxnId="{3AA6448D-4C2A-F645-9ECC-FB729F740AF8}">
      <dgm:prSet/>
      <dgm:spPr/>
      <dgm:t>
        <a:bodyPr/>
        <a:lstStyle/>
        <a:p>
          <a:pPr algn="ctr"/>
          <a:endParaRPr lang="tr-TR"/>
        </a:p>
      </dgm:t>
    </dgm:pt>
    <dgm:pt modelId="{D64D21BA-D4F9-7A4C-A465-2FBCCFCF9902}" type="pres">
      <dgm:prSet presAssocID="{84C56A1E-BFA6-C24F-9788-F4A4E5E76791}" presName="linear" presStyleCnt="0">
        <dgm:presLayoutVars>
          <dgm:animLvl val="lvl"/>
          <dgm:resizeHandles val="exact"/>
        </dgm:presLayoutVars>
      </dgm:prSet>
      <dgm:spPr/>
    </dgm:pt>
    <dgm:pt modelId="{C9F00B63-93AD-E444-9048-DCA91E656965}" type="pres">
      <dgm:prSet presAssocID="{36943D31-7F86-F140-B7D7-09D580DBD4D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4FCA88-FB15-2749-AEAB-EFEB35142883}" type="presOf" srcId="{36943D31-7F86-F140-B7D7-09D580DBD4D3}" destId="{C9F00B63-93AD-E444-9048-DCA91E656965}" srcOrd="0" destOrd="0" presId="urn:microsoft.com/office/officeart/2005/8/layout/vList2"/>
    <dgm:cxn modelId="{3AA6448D-4C2A-F645-9ECC-FB729F740AF8}" srcId="{84C56A1E-BFA6-C24F-9788-F4A4E5E76791}" destId="{36943D31-7F86-F140-B7D7-09D580DBD4D3}" srcOrd="0" destOrd="0" parTransId="{9063DE91-7246-DD45-89C7-7C4DB4E3CA47}" sibTransId="{4CCEB15D-1144-F14D-8A11-0AEFFA97A378}"/>
    <dgm:cxn modelId="{F6C02FA8-2D0E-DA4C-9631-E0B99CBEC52C}" type="presOf" srcId="{84C56A1E-BFA6-C24F-9788-F4A4E5E76791}" destId="{D64D21BA-D4F9-7A4C-A465-2FBCCFCF9902}" srcOrd="0" destOrd="0" presId="urn:microsoft.com/office/officeart/2005/8/layout/vList2"/>
    <dgm:cxn modelId="{205E9E95-548C-EC40-A285-88D6864200F3}" type="presParOf" srcId="{D64D21BA-D4F9-7A4C-A465-2FBCCFCF9902}" destId="{C9F00B63-93AD-E444-9048-DCA91E656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3AF83-8003-DB44-9836-BBC83204E9D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DD6E557-FB53-EB48-AA1B-502138AFF75A}">
      <dgm:prSet/>
      <dgm:spPr/>
      <dgm:t>
        <a:bodyPr/>
        <a:lstStyle/>
        <a:p>
          <a:r>
            <a:rPr lang="tr-TR" dirty="0"/>
            <a:t>Kurumsal Akreditasyon</a:t>
          </a:r>
        </a:p>
      </dgm:t>
    </dgm:pt>
    <dgm:pt modelId="{2DE9D0C5-43BD-0D4C-91FA-FC038140AEC2}" type="parTrans" cxnId="{D066F1B3-055D-9942-9E81-567994A74451}">
      <dgm:prSet/>
      <dgm:spPr/>
      <dgm:t>
        <a:bodyPr/>
        <a:lstStyle/>
        <a:p>
          <a:endParaRPr lang="tr-TR"/>
        </a:p>
      </dgm:t>
    </dgm:pt>
    <dgm:pt modelId="{C5345683-F8AA-B740-B701-6E4788C3358F}" type="sibTrans" cxnId="{D066F1B3-055D-9942-9E81-567994A74451}">
      <dgm:prSet/>
      <dgm:spPr/>
      <dgm:t>
        <a:bodyPr/>
        <a:lstStyle/>
        <a:p>
          <a:endParaRPr lang="tr-TR"/>
        </a:p>
      </dgm:t>
    </dgm:pt>
    <dgm:pt modelId="{782E7F8B-3DD1-F742-84C3-2CA16D2CAE66}">
      <dgm:prSet/>
      <dgm:spPr/>
      <dgm:t>
        <a:bodyPr/>
        <a:lstStyle/>
        <a:p>
          <a:r>
            <a:rPr lang="tr-TR" dirty="0"/>
            <a:t>Kurumsal Dış Değerlendirme</a:t>
          </a:r>
        </a:p>
      </dgm:t>
    </dgm:pt>
    <dgm:pt modelId="{FFDB0316-6402-B54D-88A0-5D1432A5F628}" type="parTrans" cxnId="{4A4CEF75-EA35-1E49-A005-80CC3DB0DA7E}">
      <dgm:prSet/>
      <dgm:spPr/>
      <dgm:t>
        <a:bodyPr/>
        <a:lstStyle/>
        <a:p>
          <a:endParaRPr lang="tr-TR"/>
        </a:p>
      </dgm:t>
    </dgm:pt>
    <dgm:pt modelId="{2824F526-0096-EF43-B8A9-F88ED7A47262}" type="sibTrans" cxnId="{4A4CEF75-EA35-1E49-A005-80CC3DB0DA7E}">
      <dgm:prSet/>
      <dgm:spPr/>
      <dgm:t>
        <a:bodyPr/>
        <a:lstStyle/>
        <a:p>
          <a:endParaRPr lang="tr-TR"/>
        </a:p>
      </dgm:t>
    </dgm:pt>
    <dgm:pt modelId="{F33D233B-0079-984E-9A73-D679E4A3CD16}">
      <dgm:prSet/>
      <dgm:spPr/>
      <dgm:t>
        <a:bodyPr/>
        <a:lstStyle/>
        <a:p>
          <a:r>
            <a:rPr lang="tr-TR" dirty="0"/>
            <a:t>İzleme</a:t>
          </a:r>
        </a:p>
      </dgm:t>
    </dgm:pt>
    <dgm:pt modelId="{C5224119-6917-F346-93A9-2BA9DBEBB89F}" type="sibTrans" cxnId="{30353888-4836-C848-AAF0-46043D2DD897}">
      <dgm:prSet/>
      <dgm:spPr/>
      <dgm:t>
        <a:bodyPr/>
        <a:lstStyle/>
        <a:p>
          <a:endParaRPr lang="tr-TR"/>
        </a:p>
      </dgm:t>
    </dgm:pt>
    <dgm:pt modelId="{B6A30222-6761-1646-9DD4-0DDB90CAA4BD}" type="parTrans" cxnId="{30353888-4836-C848-AAF0-46043D2DD897}">
      <dgm:prSet/>
      <dgm:spPr/>
      <dgm:t>
        <a:bodyPr/>
        <a:lstStyle/>
        <a:p>
          <a:endParaRPr lang="tr-TR"/>
        </a:p>
      </dgm:t>
    </dgm:pt>
    <dgm:pt modelId="{9F21657F-FCFC-1B47-ACF5-28244DD0F2E7}" type="pres">
      <dgm:prSet presAssocID="{7143AF83-8003-DB44-9836-BBC83204E9D2}" presName="compositeShape" presStyleCnt="0">
        <dgm:presLayoutVars>
          <dgm:chMax val="7"/>
          <dgm:dir/>
          <dgm:resizeHandles val="exact"/>
        </dgm:presLayoutVars>
      </dgm:prSet>
      <dgm:spPr/>
    </dgm:pt>
    <dgm:pt modelId="{05D37636-1999-8F40-A4FE-D7D1DC55A39A}" type="pres">
      <dgm:prSet presAssocID="{2DD6E557-FB53-EB48-AA1B-502138AFF75A}" presName="circ1" presStyleLbl="vennNode1" presStyleIdx="0" presStyleCnt="3"/>
      <dgm:spPr/>
    </dgm:pt>
    <dgm:pt modelId="{3FCE3329-D1C5-0C41-9940-69A5F500CD4A}" type="pres">
      <dgm:prSet presAssocID="{2DD6E557-FB53-EB48-AA1B-502138AFF7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2E6183-915A-254F-B890-AD18696CA7B1}" type="pres">
      <dgm:prSet presAssocID="{F33D233B-0079-984E-9A73-D679E4A3CD16}" presName="circ2" presStyleLbl="vennNode1" presStyleIdx="1" presStyleCnt="3"/>
      <dgm:spPr/>
    </dgm:pt>
    <dgm:pt modelId="{C968DF99-7528-1E4A-93A4-16B71B316F3C}" type="pres">
      <dgm:prSet presAssocID="{F33D233B-0079-984E-9A73-D679E4A3CD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DD3E73-61C6-3142-8179-772FA7B0590C}" type="pres">
      <dgm:prSet presAssocID="{782E7F8B-3DD1-F742-84C3-2CA16D2CAE66}" presName="circ3" presStyleLbl="vennNode1" presStyleIdx="2" presStyleCnt="3"/>
      <dgm:spPr/>
    </dgm:pt>
    <dgm:pt modelId="{5A5B5D3B-1040-1344-846E-6C2FD821D0B6}" type="pres">
      <dgm:prSet presAssocID="{782E7F8B-3DD1-F742-84C3-2CA16D2CAE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54FC22-3219-DE4D-BDF8-4CD32C69EF77}" type="presOf" srcId="{2DD6E557-FB53-EB48-AA1B-502138AFF75A}" destId="{3FCE3329-D1C5-0C41-9940-69A5F500CD4A}" srcOrd="1" destOrd="0" presId="urn:microsoft.com/office/officeart/2005/8/layout/venn1"/>
    <dgm:cxn modelId="{BF562B71-AA87-B342-BCF9-99B536572749}" type="presOf" srcId="{2DD6E557-FB53-EB48-AA1B-502138AFF75A}" destId="{05D37636-1999-8F40-A4FE-D7D1DC55A39A}" srcOrd="0" destOrd="0" presId="urn:microsoft.com/office/officeart/2005/8/layout/venn1"/>
    <dgm:cxn modelId="{4A4CEF75-EA35-1E49-A005-80CC3DB0DA7E}" srcId="{7143AF83-8003-DB44-9836-BBC83204E9D2}" destId="{782E7F8B-3DD1-F742-84C3-2CA16D2CAE66}" srcOrd="2" destOrd="0" parTransId="{FFDB0316-6402-B54D-88A0-5D1432A5F628}" sibTransId="{2824F526-0096-EF43-B8A9-F88ED7A47262}"/>
    <dgm:cxn modelId="{77687885-9A28-2F46-A6D9-EF40FC0A0082}" type="presOf" srcId="{7143AF83-8003-DB44-9836-BBC83204E9D2}" destId="{9F21657F-FCFC-1B47-ACF5-28244DD0F2E7}" srcOrd="0" destOrd="0" presId="urn:microsoft.com/office/officeart/2005/8/layout/venn1"/>
    <dgm:cxn modelId="{30353888-4836-C848-AAF0-46043D2DD897}" srcId="{7143AF83-8003-DB44-9836-BBC83204E9D2}" destId="{F33D233B-0079-984E-9A73-D679E4A3CD16}" srcOrd="1" destOrd="0" parTransId="{B6A30222-6761-1646-9DD4-0DDB90CAA4BD}" sibTransId="{C5224119-6917-F346-93A9-2BA9DBEBB89F}"/>
    <dgm:cxn modelId="{AF324893-91CE-B14E-93B1-B10A6846FA6B}" type="presOf" srcId="{F33D233B-0079-984E-9A73-D679E4A3CD16}" destId="{752E6183-915A-254F-B890-AD18696CA7B1}" srcOrd="0" destOrd="0" presId="urn:microsoft.com/office/officeart/2005/8/layout/venn1"/>
    <dgm:cxn modelId="{413D539D-2390-2548-845A-E5A8F3A8E2D6}" type="presOf" srcId="{F33D233B-0079-984E-9A73-D679E4A3CD16}" destId="{C968DF99-7528-1E4A-93A4-16B71B316F3C}" srcOrd="1" destOrd="0" presId="urn:microsoft.com/office/officeart/2005/8/layout/venn1"/>
    <dgm:cxn modelId="{9D7366A4-A5A6-5E48-9E0E-DB4909D55495}" type="presOf" srcId="{782E7F8B-3DD1-F742-84C3-2CA16D2CAE66}" destId="{D6DD3E73-61C6-3142-8179-772FA7B0590C}" srcOrd="0" destOrd="0" presId="urn:microsoft.com/office/officeart/2005/8/layout/venn1"/>
    <dgm:cxn modelId="{A0C2F1AA-2D6F-8047-9370-35C553F343AB}" type="presOf" srcId="{782E7F8B-3DD1-F742-84C3-2CA16D2CAE66}" destId="{5A5B5D3B-1040-1344-846E-6C2FD821D0B6}" srcOrd="1" destOrd="0" presId="urn:microsoft.com/office/officeart/2005/8/layout/venn1"/>
    <dgm:cxn modelId="{D066F1B3-055D-9942-9E81-567994A74451}" srcId="{7143AF83-8003-DB44-9836-BBC83204E9D2}" destId="{2DD6E557-FB53-EB48-AA1B-502138AFF75A}" srcOrd="0" destOrd="0" parTransId="{2DE9D0C5-43BD-0D4C-91FA-FC038140AEC2}" sibTransId="{C5345683-F8AA-B740-B701-6E4788C3358F}"/>
    <dgm:cxn modelId="{BA17ADA9-07B3-C447-9291-65EAA59E158B}" type="presParOf" srcId="{9F21657F-FCFC-1B47-ACF5-28244DD0F2E7}" destId="{05D37636-1999-8F40-A4FE-D7D1DC55A39A}" srcOrd="0" destOrd="0" presId="urn:microsoft.com/office/officeart/2005/8/layout/venn1"/>
    <dgm:cxn modelId="{CF2C33F5-FD9C-5E40-925F-E34FA34C00A8}" type="presParOf" srcId="{9F21657F-FCFC-1B47-ACF5-28244DD0F2E7}" destId="{3FCE3329-D1C5-0C41-9940-69A5F500CD4A}" srcOrd="1" destOrd="0" presId="urn:microsoft.com/office/officeart/2005/8/layout/venn1"/>
    <dgm:cxn modelId="{D6659349-B2D8-F14C-BD32-89A7ECDDE2E9}" type="presParOf" srcId="{9F21657F-FCFC-1B47-ACF5-28244DD0F2E7}" destId="{752E6183-915A-254F-B890-AD18696CA7B1}" srcOrd="2" destOrd="0" presId="urn:microsoft.com/office/officeart/2005/8/layout/venn1"/>
    <dgm:cxn modelId="{8F03AF96-FB10-B84D-AEAB-F96A60986067}" type="presParOf" srcId="{9F21657F-FCFC-1B47-ACF5-28244DD0F2E7}" destId="{C968DF99-7528-1E4A-93A4-16B71B316F3C}" srcOrd="3" destOrd="0" presId="urn:microsoft.com/office/officeart/2005/8/layout/venn1"/>
    <dgm:cxn modelId="{FBB392F5-23D8-B740-A41F-6097D66B33A9}" type="presParOf" srcId="{9F21657F-FCFC-1B47-ACF5-28244DD0F2E7}" destId="{D6DD3E73-61C6-3142-8179-772FA7B0590C}" srcOrd="4" destOrd="0" presId="urn:microsoft.com/office/officeart/2005/8/layout/venn1"/>
    <dgm:cxn modelId="{387B43FB-235A-1041-8284-EE57E3C0586B}" type="presParOf" srcId="{9F21657F-FCFC-1B47-ACF5-28244DD0F2E7}" destId="{5A5B5D3B-1040-1344-846E-6C2FD821D0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7F580-6C53-ED47-91B6-6B261E9E4968}">
      <dsp:nvSpPr>
        <dsp:cNvPr id="0" name=""/>
        <dsp:cNvSpPr/>
      </dsp:nvSpPr>
      <dsp:spPr>
        <a:xfrm>
          <a:off x="1587503" y="771"/>
          <a:ext cx="1334296" cy="13342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Planlama</a:t>
          </a:r>
        </a:p>
      </dsp:txBody>
      <dsp:txXfrm>
        <a:off x="1782906" y="196174"/>
        <a:ext cx="943490" cy="943490"/>
      </dsp:txXfrm>
    </dsp:sp>
    <dsp:sp modelId="{5D3083C8-FA51-D046-9FD5-EABEC7446EA8}">
      <dsp:nvSpPr>
        <dsp:cNvPr id="0" name=""/>
        <dsp:cNvSpPr/>
      </dsp:nvSpPr>
      <dsp:spPr>
        <a:xfrm rot="2700000">
          <a:off x="2778717" y="1144701"/>
          <a:ext cx="355756" cy="45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2794347" y="1197032"/>
        <a:ext cx="249029" cy="270194"/>
      </dsp:txXfrm>
    </dsp:sp>
    <dsp:sp modelId="{2403975E-B9A6-D34D-BCF6-7B67A261DF3B}">
      <dsp:nvSpPr>
        <dsp:cNvPr id="0" name=""/>
        <dsp:cNvSpPr/>
      </dsp:nvSpPr>
      <dsp:spPr>
        <a:xfrm>
          <a:off x="3005630" y="1418898"/>
          <a:ext cx="1334296" cy="1334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Uygulama</a:t>
          </a:r>
        </a:p>
      </dsp:txBody>
      <dsp:txXfrm>
        <a:off x="3201033" y="1614301"/>
        <a:ext cx="943490" cy="943490"/>
      </dsp:txXfrm>
    </dsp:sp>
    <dsp:sp modelId="{67F19FF9-778E-C34F-9457-62B86BA0890E}">
      <dsp:nvSpPr>
        <dsp:cNvPr id="0" name=""/>
        <dsp:cNvSpPr/>
      </dsp:nvSpPr>
      <dsp:spPr>
        <a:xfrm rot="8100000">
          <a:off x="2792956" y="2562827"/>
          <a:ext cx="355756" cy="45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 rot="10800000">
        <a:off x="2884053" y="2615158"/>
        <a:ext cx="249029" cy="270194"/>
      </dsp:txXfrm>
    </dsp:sp>
    <dsp:sp modelId="{56B4EA44-33A6-1B46-8494-534E4C2110F9}">
      <dsp:nvSpPr>
        <dsp:cNvPr id="0" name=""/>
        <dsp:cNvSpPr/>
      </dsp:nvSpPr>
      <dsp:spPr>
        <a:xfrm>
          <a:off x="1587503" y="2837025"/>
          <a:ext cx="1334296" cy="13342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Kontrol Etme</a:t>
          </a:r>
        </a:p>
      </dsp:txBody>
      <dsp:txXfrm>
        <a:off x="1782906" y="3032428"/>
        <a:ext cx="943490" cy="943490"/>
      </dsp:txXfrm>
    </dsp:sp>
    <dsp:sp modelId="{2D26D438-B166-4040-B61D-EA7930EEC1A3}">
      <dsp:nvSpPr>
        <dsp:cNvPr id="0" name=""/>
        <dsp:cNvSpPr/>
      </dsp:nvSpPr>
      <dsp:spPr>
        <a:xfrm rot="13500000">
          <a:off x="1374830" y="2577066"/>
          <a:ext cx="355756" cy="45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 rot="10800000">
        <a:off x="1465927" y="2704865"/>
        <a:ext cx="249029" cy="270194"/>
      </dsp:txXfrm>
    </dsp:sp>
    <dsp:sp modelId="{87E6DF53-7AD8-B444-9F9E-DDEE0EEB8340}">
      <dsp:nvSpPr>
        <dsp:cNvPr id="0" name=""/>
        <dsp:cNvSpPr/>
      </dsp:nvSpPr>
      <dsp:spPr>
        <a:xfrm>
          <a:off x="169377" y="1418898"/>
          <a:ext cx="1334296" cy="13342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Önlem Alma</a:t>
          </a:r>
        </a:p>
      </dsp:txBody>
      <dsp:txXfrm>
        <a:off x="364780" y="1614301"/>
        <a:ext cx="943490" cy="943490"/>
      </dsp:txXfrm>
    </dsp:sp>
    <dsp:sp modelId="{951FEA3D-B2E2-7341-8878-47E7AD05E078}">
      <dsp:nvSpPr>
        <dsp:cNvPr id="0" name=""/>
        <dsp:cNvSpPr/>
      </dsp:nvSpPr>
      <dsp:spPr>
        <a:xfrm rot="18900000">
          <a:off x="1360591" y="1158940"/>
          <a:ext cx="355756" cy="45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1376221" y="1286739"/>
        <a:ext cx="249029" cy="27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00B63-93AD-E444-9048-DCA91E656965}">
      <dsp:nvSpPr>
        <dsp:cNvPr id="0" name=""/>
        <dsp:cNvSpPr/>
      </dsp:nvSpPr>
      <dsp:spPr>
        <a:xfrm>
          <a:off x="0" y="2548"/>
          <a:ext cx="450930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PUKÖ Döngüsü</a:t>
          </a:r>
        </a:p>
      </dsp:txBody>
      <dsp:txXfrm>
        <a:off x="29271" y="31819"/>
        <a:ext cx="4450762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7636-1999-8F40-A4FE-D7D1DC55A39A}">
      <dsp:nvSpPr>
        <dsp:cNvPr id="0" name=""/>
        <dsp:cNvSpPr/>
      </dsp:nvSpPr>
      <dsp:spPr>
        <a:xfrm>
          <a:off x="1103970" y="54391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Kurumsal Akreditasyon</a:t>
          </a:r>
        </a:p>
      </dsp:txBody>
      <dsp:txXfrm>
        <a:off x="1452077" y="511282"/>
        <a:ext cx="1914588" cy="1174861"/>
      </dsp:txXfrm>
    </dsp:sp>
    <dsp:sp modelId="{752E6183-915A-254F-B890-AD18696CA7B1}">
      <dsp:nvSpPr>
        <dsp:cNvPr id="0" name=""/>
        <dsp:cNvSpPr/>
      </dsp:nvSpPr>
      <dsp:spPr>
        <a:xfrm>
          <a:off x="2046034" y="1686143"/>
          <a:ext cx="2610802" cy="2610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İzleme</a:t>
          </a:r>
        </a:p>
      </dsp:txBody>
      <dsp:txXfrm>
        <a:off x="2844505" y="2360600"/>
        <a:ext cx="1566481" cy="1435941"/>
      </dsp:txXfrm>
    </dsp:sp>
    <dsp:sp modelId="{D6DD3E73-61C6-3142-8179-772FA7B0590C}">
      <dsp:nvSpPr>
        <dsp:cNvPr id="0" name=""/>
        <dsp:cNvSpPr/>
      </dsp:nvSpPr>
      <dsp:spPr>
        <a:xfrm>
          <a:off x="161905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Kurumsal Dış Değerlendirme</a:t>
          </a:r>
        </a:p>
      </dsp:txBody>
      <dsp:txXfrm>
        <a:off x="407756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338F-4981-8C49-A8BF-9C4743049770}" type="datetimeFigureOut">
              <a:rPr lang="tr-TR" smtClean="0"/>
              <a:t>21.09.2020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48DE-4FFB-B845-A4B7-F44617819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BF1835-4DE4-FA4E-8AF3-100D5ED67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0709A92-33C3-7D4C-AE1A-1A2CC6942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462458-376D-174E-9A42-9BDA608C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36EC-912A-BC42-8573-481CAC403724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675947-7D52-B640-98B9-D3A7D19C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764847-BE45-0F4E-96E1-233E2F91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7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B617C3-3140-0E48-A157-6F4EF280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FDF7788-B5B2-5D48-9720-CDEC772E6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230143-A312-CE48-9F7C-18E0CBF4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87F-B14C-1448-928C-066823E11F32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EA12E6-368F-A242-8EF7-39B7CA26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12D5A7-0815-3F46-BF26-B3701427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2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E4E2421-B851-4A44-9432-553DE6ADA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337501-A54A-E040-A83F-836924312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1495E1-42CA-1746-9D50-2B20356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5E-910A-AF43-AD4E-4F9A706D3C29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0DDDF9-372E-E743-B031-ECADA776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5A5BFF-EA78-7448-AA6A-169FDE5C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14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096D2-5857-CF49-A2DE-6113C094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BD9E55-E948-3748-9FEC-BE365767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EF29CA-2FBB-604A-B86A-23451FFB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7C3A-1226-AB4B-A621-CF4A74AAE5AD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DA2523-88C1-1243-A6DF-E8135BC8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1D89D7-9EB9-524E-9710-90F6E9C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82C196-D827-3348-BDB5-6393F97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299034-37B3-9A4F-A4AE-4989ECF90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83A2E0-64EF-7040-A623-5F51E494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68B5-F29F-E345-B538-BA83D2B44069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F34336-12D0-1C44-A477-DFF03E64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D0176E-62EB-054A-9A04-534DF00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33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B40EF8-538B-4444-AB48-893322CC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D1AAD-C0E3-6C40-B2B0-729E5278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E6384F-1CE3-5243-B0AB-297366676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1CA307-5016-A94A-9C0C-1178D69C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2128-0B7B-7342-AC0A-89C82EFF8C8F}" type="datetime1">
              <a:rPr lang="tr-TR" smtClean="0"/>
              <a:t>21.09.2020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E4C8E0-72E6-0741-8631-D84F7541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7DF107-E139-E74E-8369-BAC95499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70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94FF26-8ED6-9E44-964F-8C22A693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3930A1-26A9-3C4C-BC24-08E55E03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A55098-0325-B24C-8DFA-09D037DA9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CD5768-A2F7-D345-9BE1-30C1784EA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9ECF4FC-93BA-7644-8B48-E292C437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C0EF29C-40C8-194E-9228-ABA686EB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3B43-0553-634D-B8B3-021ECB4A34E1}" type="datetime1">
              <a:rPr lang="tr-TR" smtClean="0"/>
              <a:t>21.09.2020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AE11161-6D4D-AA42-9926-7B51F474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2387FEC-C6B7-0844-BE49-5FD9E877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4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AC6810-D4A6-A44D-8F36-D00A34F1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EF208C2-3F5B-8B4F-92FC-F9981CCD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92C6-9798-CC4E-823D-C5D7F1CC95A8}" type="datetime1">
              <a:rPr lang="tr-TR" smtClean="0"/>
              <a:t>21.09.2020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810F83-C761-414C-9554-F7A99495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5A366E-5A5E-5644-A86E-FDEC8FF5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9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6D27F84-FEBF-0E40-9134-C278CDE7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180E-7E2F-A34C-AA6D-C2FE958D92FF}" type="datetime1">
              <a:rPr lang="tr-TR" smtClean="0"/>
              <a:t>21.09.2020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DA2FD0E-5AA6-F24E-87F5-EAE13501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6690BF-8728-4F41-9701-C1475868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7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192CF-6EA3-3F41-8879-2FBDF204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7FB9B3-D4C7-1840-9B29-E1EE426E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14FA42-E9BA-0C47-9B18-74079DB9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FD23F3-6C19-D142-B825-B13277D3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3CD-7F0F-8A4F-8B21-9412028BA8DB}" type="datetime1">
              <a:rPr lang="tr-TR" smtClean="0"/>
              <a:t>21.09.2020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B6FA25-4D35-2945-B93D-07900FF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898CDB-3704-B448-8944-8B049811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3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5BA7B8-425C-AC46-9CE9-A1F6B970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AEE19BC-204E-7140-AEB4-BD87ED7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33B55B2-E425-0943-AE6C-CC08D29E9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078338-C05D-984B-A2DD-46DAC310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5D3C-367E-684C-8745-02DFA8BEB693}" type="datetime1">
              <a:rPr lang="tr-TR" smtClean="0"/>
              <a:t>21.09.2020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C784F-12F1-D44A-A545-AA46C970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848112-1A01-8644-ADA8-6917EE88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79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28EDF5E-D675-2E4E-81AB-3BBDAB0B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5E9056-5F53-BB44-8D0D-21D013D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B7638A-CD7F-2743-BD5A-365A5DF84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3AE8-9337-644A-B38C-4B56FE6D9223}" type="datetime1">
              <a:rPr lang="tr-TR" smtClean="0"/>
              <a:t>21.09.2020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B4E8B0-0FC9-5344-8F2C-DF3645907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A9F554-12F3-9641-AC2B-05E48B1D9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1A5E-B9FB-894B-851F-164C52B591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ms.kaysis.gov.tr/Home/Goster/14705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ms.kaysis.gov.tr/Home/Goster/1543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5DB9A641-4451-6A4A-BB48-F942CAA30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94988"/>
            <a:ext cx="9144000" cy="701598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Afyon Kocatepe Üniversitesi </a:t>
            </a:r>
          </a:p>
          <a:p>
            <a:r>
              <a:rPr lang="tr-TR" sz="2000" dirty="0"/>
              <a:t>Kalite Koordinatörlüğü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86EF44-433C-4A42-9EFC-F6005BAD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50" y="237518"/>
            <a:ext cx="780981" cy="780981"/>
          </a:xfrm>
          <a:prstGeom prst="rect">
            <a:avLst/>
          </a:prstGeom>
        </p:spPr>
      </p:pic>
      <p:sp>
        <p:nvSpPr>
          <p:cNvPr id="5" name="Alt Başlık 2">
            <a:extLst>
              <a:ext uri="{FF2B5EF4-FFF2-40B4-BE49-F238E27FC236}">
                <a16:creationId xmlns:a16="http://schemas.microsoft.com/office/drawing/2014/main" id="{7B76F9E6-E379-344B-82F9-286B1A957B55}"/>
              </a:ext>
            </a:extLst>
          </p:cNvPr>
          <p:cNvSpPr txBox="1">
            <a:spLocks/>
          </p:cNvSpPr>
          <p:nvPr/>
        </p:nvSpPr>
        <p:spPr>
          <a:xfrm>
            <a:off x="1523999" y="6106886"/>
            <a:ext cx="9144000" cy="337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/>
              <a:t>Doç. Dr. Gökhan Demirtaş</a:t>
            </a:r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C8B5BFDE-7DD6-3D45-A28F-13AF33B6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740" y="27144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Danışma Kurullarının İzleme Programı Hakkında Bilgilendirilmesi</a:t>
            </a:r>
          </a:p>
        </p:txBody>
      </p:sp>
    </p:spTree>
    <p:extLst>
      <p:ext uri="{BB962C8B-B14F-4D97-AF65-F5344CB8AC3E}">
        <p14:creationId xmlns:p14="http://schemas.microsoft.com/office/powerpoint/2010/main" val="345068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77F9AFC7-4EBF-9947-B359-7AFBEB964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69068" r="46147"/>
          <a:stretch/>
        </p:blipFill>
        <p:spPr>
          <a:xfrm>
            <a:off x="4030357" y="4513215"/>
            <a:ext cx="2809362" cy="2025697"/>
          </a:xfrm>
          <a:prstGeom prst="rect">
            <a:avLst/>
          </a:prstGeom>
        </p:spPr>
      </p:pic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345766A7-38B9-004D-AB8A-9D0ED3B99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19367" r="35530" b="32677"/>
          <a:stretch/>
        </p:blipFill>
        <p:spPr>
          <a:xfrm>
            <a:off x="4030357" y="1278422"/>
            <a:ext cx="4035693" cy="3140511"/>
          </a:xfrm>
          <a:prstGeom prst="rect">
            <a:avLst/>
          </a:prstGeom>
        </p:spPr>
      </p:pic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9F977340-28C0-E141-B639-301CF2BB2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37570" r="5187" b="28407"/>
          <a:stretch/>
        </p:blipFill>
        <p:spPr>
          <a:xfrm>
            <a:off x="8498857" y="3429000"/>
            <a:ext cx="3433245" cy="222809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DB46DD2-7FCB-DE4C-AAAC-D91F4F3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239"/>
          </a:xfrm>
        </p:spPr>
        <p:txBody>
          <a:bodyPr/>
          <a:lstStyle/>
          <a:p>
            <a:r>
              <a:rPr lang="tr-TR" dirty="0"/>
              <a:t>Kurum İç Değerlendirme Kriterleri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526DFA2-740A-664E-8657-498473C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E326C8-0F47-9945-954D-F315E3885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72570" r="5188" b="22742"/>
          <a:stretch/>
        </p:blipFill>
        <p:spPr>
          <a:xfrm>
            <a:off x="8498857" y="5782879"/>
            <a:ext cx="3433245" cy="307025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B359FB8A-2960-DF4C-A4A2-D25300370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0" r="69670"/>
          <a:stretch/>
        </p:blipFill>
        <p:spPr>
          <a:xfrm>
            <a:off x="9587868" y="210231"/>
            <a:ext cx="2096132" cy="1757237"/>
          </a:xfrm>
          <a:prstGeom prst="rect">
            <a:avLst/>
          </a:prstGeom>
        </p:spPr>
      </p:pic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6E38867E-4291-6F48-9C60-F761069A5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r="69670" b="45757"/>
          <a:stretch/>
        </p:blipFill>
        <p:spPr>
          <a:xfrm>
            <a:off x="508001" y="1673593"/>
            <a:ext cx="3522356" cy="1900431"/>
          </a:xfrm>
          <a:prstGeom prst="rect">
            <a:avLst/>
          </a:prstGeom>
        </p:spPr>
      </p:pic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13B2E359-0AD2-EE49-9978-E64F45332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7" t="17320" r="3975" b="62112"/>
          <a:stretch/>
        </p:blipFill>
        <p:spPr>
          <a:xfrm>
            <a:off x="8443993" y="1975332"/>
            <a:ext cx="3628846" cy="1346992"/>
          </a:xfrm>
          <a:prstGeom prst="rect">
            <a:avLst/>
          </a:prstGeom>
        </p:spPr>
      </p:pic>
      <p:pic>
        <p:nvPicPr>
          <p:cNvPr id="12" name="İçerik Yer Tutucusu 4">
            <a:extLst>
              <a:ext uri="{FF2B5EF4-FFF2-40B4-BE49-F238E27FC236}">
                <a16:creationId xmlns:a16="http://schemas.microsoft.com/office/drawing/2014/main" id="{EE4A1D9F-A3C2-AA4E-AC4D-73BF774E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0" r="69670" b="74526"/>
          <a:stretch/>
        </p:blipFill>
        <p:spPr>
          <a:xfrm>
            <a:off x="508001" y="1278422"/>
            <a:ext cx="3522356" cy="3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E76E5-EF10-E249-9EA2-9C5A9A8F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YÖKAK’ın</a:t>
            </a:r>
            <a:r>
              <a:rPr lang="tr-TR" dirty="0"/>
              <a:t> Kalite Değerlendirme Faaliyetleri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72C703-76A3-6842-A9E2-67936E49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Afyon Kocatepe Üniversitesi - Kalite Koordinatörlüğü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78521E37-679E-014E-B200-9BB01C42A8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28570" y="1825625"/>
          <a:ext cx="48187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ol Ok 5">
            <a:extLst>
              <a:ext uri="{FF2B5EF4-FFF2-40B4-BE49-F238E27FC236}">
                <a16:creationId xmlns:a16="http://schemas.microsoft.com/office/drawing/2014/main" id="{0520CB96-193C-6D43-BBD9-4EB47D9A464C}"/>
              </a:ext>
            </a:extLst>
          </p:cNvPr>
          <p:cNvSpPr/>
          <p:nvPr/>
        </p:nvSpPr>
        <p:spPr>
          <a:xfrm>
            <a:off x="2902857" y="4746171"/>
            <a:ext cx="841829" cy="333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04DA406-7C81-FE41-8247-326446CF26E2}"/>
              </a:ext>
            </a:extLst>
          </p:cNvPr>
          <p:cNvSpPr txBox="1"/>
          <p:nvPr/>
        </p:nvSpPr>
        <p:spPr>
          <a:xfrm>
            <a:off x="348343" y="4451420"/>
            <a:ext cx="269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YÖKAK tarafından yapılan ilk değerlendirmedir.</a:t>
            </a:r>
          </a:p>
        </p:txBody>
      </p:sp>
      <p:sp>
        <p:nvSpPr>
          <p:cNvPr id="10" name="Sol Ok 9">
            <a:extLst>
              <a:ext uri="{FF2B5EF4-FFF2-40B4-BE49-F238E27FC236}">
                <a16:creationId xmlns:a16="http://schemas.microsoft.com/office/drawing/2014/main" id="{D54872B9-781A-3746-879F-C0107AA26C40}"/>
              </a:ext>
            </a:extLst>
          </p:cNvPr>
          <p:cNvSpPr/>
          <p:nvPr/>
        </p:nvSpPr>
        <p:spPr>
          <a:xfrm rot="10800000">
            <a:off x="8447314" y="4746170"/>
            <a:ext cx="841829" cy="333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ABBC9C8-B3C4-5743-B244-DC3F952C7BFF}"/>
              </a:ext>
            </a:extLst>
          </p:cNvPr>
          <p:cNvSpPr txBox="1"/>
          <p:nvPr/>
        </p:nvSpPr>
        <p:spPr>
          <a:xfrm>
            <a:off x="9289143" y="4455884"/>
            <a:ext cx="272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YÖKAK tarafından yapılan ara değerlendirmedir.</a:t>
            </a:r>
          </a:p>
        </p:txBody>
      </p:sp>
      <p:sp>
        <p:nvSpPr>
          <p:cNvPr id="12" name="Sol Ok 11">
            <a:extLst>
              <a:ext uri="{FF2B5EF4-FFF2-40B4-BE49-F238E27FC236}">
                <a16:creationId xmlns:a16="http://schemas.microsoft.com/office/drawing/2014/main" id="{DE1C6B46-87EF-F340-AF1A-D9EA713D8FEF}"/>
              </a:ext>
            </a:extLst>
          </p:cNvPr>
          <p:cNvSpPr/>
          <p:nvPr/>
        </p:nvSpPr>
        <p:spPr>
          <a:xfrm>
            <a:off x="3766457" y="2684024"/>
            <a:ext cx="841829" cy="333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2E8DA53-4ED3-B649-A181-D987A671F00A}"/>
              </a:ext>
            </a:extLst>
          </p:cNvPr>
          <p:cNvSpPr txBox="1"/>
          <p:nvPr/>
        </p:nvSpPr>
        <p:spPr>
          <a:xfrm>
            <a:off x="1168400" y="2237601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Üniversitelerin YÖKAK tarafından akredite edilmesini hedefleyen programdır.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E4FAD54-D468-6542-B5B9-D8B12D8F21B9}"/>
              </a:ext>
            </a:extLst>
          </p:cNvPr>
          <p:cNvSpPr txBox="1"/>
          <p:nvPr/>
        </p:nvSpPr>
        <p:spPr>
          <a:xfrm>
            <a:off x="8196941" y="1690688"/>
            <a:ext cx="3577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i="1" dirty="0"/>
              <a:t>Her üç program kapsamında temel alınan belge Üniversitenin kendi iç değerlendirmesi sonucu Kalite Komisyonu tarafından hazırlanan </a:t>
            </a:r>
            <a:r>
              <a:rPr lang="tr-TR" b="1" i="1" dirty="0">
                <a:solidFill>
                  <a:srgbClr val="FF0000"/>
                </a:solidFill>
              </a:rPr>
              <a:t>Kurum İç Değerlendirme Raporu</a:t>
            </a:r>
            <a:r>
              <a:rPr lang="tr-TR" b="1" i="1" dirty="0"/>
              <a:t>dur. </a:t>
            </a:r>
          </a:p>
        </p:txBody>
      </p:sp>
    </p:spTree>
    <p:extLst>
      <p:ext uri="{BB962C8B-B14F-4D97-AF65-F5344CB8AC3E}">
        <p14:creationId xmlns:p14="http://schemas.microsoft.com/office/powerpoint/2010/main" val="27161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D37636-1999-8F40-A4FE-D7D1DC55A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5D37636-1999-8F40-A4FE-D7D1DC55A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E6183-915A-254F-B890-AD18696C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52E6183-915A-254F-B890-AD18696CA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DD3E73-61C6-3142-8179-772FA7B05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6DD3E73-61C6-3142-8179-772FA7B05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E76E5-EF10-E249-9EA2-9C5A9A8F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YÖKAK’ın</a:t>
            </a:r>
            <a:r>
              <a:rPr lang="tr-TR" dirty="0"/>
              <a:t> Kalite Değerlendirme Faaliyetleri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0CC4FA9-46E3-1D45-BE9A-7335E4CE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000" dirty="0"/>
              <a:t>Kurumsal Dış Değerlendirme Programı</a:t>
            </a:r>
          </a:p>
          <a:p>
            <a:pPr lvl="1"/>
            <a:r>
              <a:rPr lang="tr-TR" sz="1800" dirty="0"/>
              <a:t>YÖKAK, üniversitelerin kalite güvencesi sistemini değerlendirmek amacıyla beş yılda en az bir kez olmak şartıyla dış değerlendirmeye tabi tutmaktadır. </a:t>
            </a:r>
            <a:r>
              <a:rPr lang="tr-TR" sz="1800" dirty="0" err="1"/>
              <a:t>Değerlendirme</a:t>
            </a:r>
            <a:r>
              <a:rPr lang="tr-TR" sz="1800" dirty="0"/>
              <a:t> takımı tarafından </a:t>
            </a:r>
            <a:r>
              <a:rPr lang="tr-TR" sz="1800" dirty="0">
                <a:solidFill>
                  <a:srgbClr val="FF0000"/>
                </a:solidFill>
              </a:rPr>
              <a:t>Kurumsal Geri Bildirim Raporu (KGBR)</a:t>
            </a:r>
            <a:r>
              <a:rPr lang="tr-TR" sz="1800" dirty="0"/>
              <a:t> hazırlanmakta ve </a:t>
            </a:r>
            <a:r>
              <a:rPr lang="tr-TR" sz="1800" dirty="0" err="1"/>
              <a:t>söz</a:t>
            </a:r>
            <a:r>
              <a:rPr lang="tr-TR" sz="1800" dirty="0"/>
              <a:t> konusu rapor kamuoyuyla </a:t>
            </a:r>
            <a:r>
              <a:rPr lang="tr-TR" sz="1800" dirty="0" err="1"/>
              <a:t>paylaşılmaktadır</a:t>
            </a:r>
            <a:r>
              <a:rPr lang="tr-TR" sz="1800" dirty="0"/>
              <a:t>. </a:t>
            </a:r>
          </a:p>
          <a:p>
            <a:r>
              <a:rPr lang="tr-TR" sz="2000" dirty="0"/>
              <a:t>İzleme Programı </a:t>
            </a:r>
          </a:p>
          <a:p>
            <a:pPr lvl="1"/>
            <a:r>
              <a:rPr lang="tr-TR" sz="1800" dirty="0"/>
              <a:t>Kurumsal dış değerlendirme sürecinden geçen üniversiteler, beş yıllık sürecin üçüncü yılında izlemeye tabi tutulurlar. Bu program sonunda hazırlanan </a:t>
            </a:r>
            <a:r>
              <a:rPr lang="tr-TR" sz="1800" dirty="0">
                <a:solidFill>
                  <a:srgbClr val="FF0000"/>
                </a:solidFill>
              </a:rPr>
              <a:t>İzleme Raporu</a:t>
            </a:r>
            <a:r>
              <a:rPr lang="tr-TR" sz="1800" dirty="0"/>
              <a:t>, </a:t>
            </a:r>
            <a:r>
              <a:rPr lang="tr-TR" sz="1800" dirty="0" err="1"/>
              <a:t>KGBR’de</a:t>
            </a:r>
            <a:r>
              <a:rPr lang="tr-TR" sz="1800" dirty="0"/>
              <a:t> yer alan iyileştirmeye açık yönler konusunda üniversitenin neler yaptığına odaklanmaktadır. </a:t>
            </a:r>
          </a:p>
          <a:p>
            <a:pPr lvl="0"/>
            <a:r>
              <a:rPr lang="tr-TR" sz="2000" dirty="0"/>
              <a:t>Kurumsal Akreditasyon Programı</a:t>
            </a:r>
          </a:p>
          <a:p>
            <a:pPr lvl="1"/>
            <a:r>
              <a:rPr lang="tr-TR" sz="1800" dirty="0"/>
              <a:t>Kurumsal dış değerlendirme süreçlerini başarıyla yürüterek kalite güvencesi sistemini oluşturan üniversitelerin başvurusuyla başlamaktadır. </a:t>
            </a:r>
          </a:p>
          <a:p>
            <a:pPr lvl="1"/>
            <a:r>
              <a:rPr lang="tr-TR" sz="1800" dirty="0"/>
              <a:t>Bu program kapsamında üniversitedeki kalite güvencesi sistemi her bir değerlendirme ölçütü açısından ele alınarak olgun düzeyi puanlanmaktadır.</a:t>
            </a:r>
          </a:p>
          <a:p>
            <a:pPr lvl="1"/>
            <a:r>
              <a:rPr lang="tr-TR" sz="1800" dirty="0"/>
              <a:t>Puanlama sonuçlarına göre üniversitenin kurumsal olarak akredite olup olamayacağına karar verilen </a:t>
            </a:r>
            <a:r>
              <a:rPr lang="tr-TR" sz="1800" dirty="0">
                <a:solidFill>
                  <a:srgbClr val="FF0000"/>
                </a:solidFill>
              </a:rPr>
              <a:t>Kurumsal Akreditasyon Raporu (KAR)</a:t>
            </a:r>
            <a:r>
              <a:rPr lang="tr-TR" sz="1800" dirty="0"/>
              <a:t> yayınlanmaktadır. 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72C703-76A3-6842-A9E2-67936E49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864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3DDAD3-E2B7-AB42-A548-4EF98D27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9174"/>
          </a:xfrm>
        </p:spPr>
        <p:txBody>
          <a:bodyPr/>
          <a:lstStyle/>
          <a:p>
            <a:r>
              <a:rPr lang="tr-TR" dirty="0"/>
              <a:t>Danışma Kurulları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DE3C26-A63E-994F-8C03-84060EAFC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686"/>
            <a:ext cx="10748058" cy="4753277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31.07.2017 tarihli Afyon Kocatepe Üniversitesi Danışma Kurulu Yönergesine göre süreçler yönetilmektedir.</a:t>
            </a:r>
          </a:p>
          <a:p>
            <a:r>
              <a:rPr lang="tr-TR" dirty="0"/>
              <a:t>Danışma kurulları iç ve dış paydaşların görüşlerinin alındığı en önemli kurumsal yapıdır. </a:t>
            </a:r>
          </a:p>
          <a:p>
            <a:r>
              <a:rPr lang="tr-TR" dirty="0"/>
              <a:t>Birim danışma kurullarının görevi </a:t>
            </a:r>
          </a:p>
          <a:p>
            <a:pPr lvl="1"/>
            <a:r>
              <a:rPr lang="tr-TR" dirty="0" err="1"/>
              <a:t>Eğitim-öğretim</a:t>
            </a:r>
            <a:r>
              <a:rPr lang="tr-TR" dirty="0"/>
              <a:t>, </a:t>
            </a:r>
            <a:r>
              <a:rPr lang="tr-TR" dirty="0" err="1"/>
              <a:t>araştırma-geliştirme</a:t>
            </a:r>
            <a:r>
              <a:rPr lang="tr-TR" dirty="0"/>
              <a:t> ve toplumsal katkı faaliyetleriyle ilgili </a:t>
            </a:r>
            <a:r>
              <a:rPr lang="tr-TR" dirty="0">
                <a:solidFill>
                  <a:srgbClr val="FF0000"/>
                </a:solidFill>
              </a:rPr>
              <a:t>tavsiyelerde bulunmak</a:t>
            </a:r>
          </a:p>
          <a:p>
            <a:pPr lvl="2"/>
            <a:r>
              <a:rPr lang="tr-TR" dirty="0"/>
              <a:t>Eğitim-öğretim programlarının tasarlanması ve onaylanması ile izlenmesi ve değerlendirilmesi</a:t>
            </a:r>
          </a:p>
          <a:p>
            <a:pPr lvl="2"/>
            <a:r>
              <a:rPr lang="tr-TR" dirty="0"/>
              <a:t>Araştırma-geliştirme faaliyetlerinde Kamu-Üniversite-Sanayi İşbirliklerinin (sivil toplumu da kapsayacak şekilde) geliştirilmesi</a:t>
            </a:r>
          </a:p>
          <a:p>
            <a:pPr lvl="2"/>
            <a:r>
              <a:rPr lang="tr-TR" dirty="0"/>
              <a:t>Toplumsal katkı sağlamak için hem kamu ve özel sektörün hem de üniversitenin tecrübelerinden yola çıkarak karşılıklı etkileşimin sağlaması</a:t>
            </a:r>
          </a:p>
          <a:p>
            <a:r>
              <a:rPr lang="tr-TR" dirty="0"/>
              <a:t>Tavsiye kararları, somut önerilere dayanmalıdır.</a:t>
            </a:r>
          </a:p>
          <a:p>
            <a:r>
              <a:rPr lang="tr-TR" dirty="0"/>
              <a:t>Birim yöneticileri, tavsiye kararlarından hareketle uygulamayı geliştirmelidir.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7DFC20-E50D-6847-8CF8-0ACB68AA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0626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EF411F-E876-D840-8582-75CE9694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355" y="3291808"/>
            <a:ext cx="10069287" cy="659928"/>
          </a:xfrm>
        </p:spPr>
        <p:txBody>
          <a:bodyPr>
            <a:normAutofit/>
          </a:bodyPr>
          <a:lstStyle/>
          <a:p>
            <a:r>
              <a:rPr lang="tr-TR" sz="3600" dirty="0"/>
              <a:t>Teşekkür eder, saygılar sunarım.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DB9A641-4451-6A4A-BB48-F942CAA30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94988"/>
            <a:ext cx="9144000" cy="701598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Afyon Kocatepe Üniversitesi </a:t>
            </a:r>
          </a:p>
          <a:p>
            <a:r>
              <a:rPr lang="tr-TR" sz="2000" dirty="0"/>
              <a:t>Kalite Koordinatörlüğü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86EF44-433C-4A42-9EFC-F6005BAD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50" y="237518"/>
            <a:ext cx="780981" cy="780981"/>
          </a:xfrm>
          <a:prstGeom prst="rect">
            <a:avLst/>
          </a:prstGeom>
        </p:spPr>
      </p:pic>
      <p:sp>
        <p:nvSpPr>
          <p:cNvPr id="5" name="Alt Başlık 2">
            <a:extLst>
              <a:ext uri="{FF2B5EF4-FFF2-40B4-BE49-F238E27FC236}">
                <a16:creationId xmlns:a16="http://schemas.microsoft.com/office/drawing/2014/main" id="{7B76F9E6-E379-344B-82F9-286B1A957B55}"/>
              </a:ext>
            </a:extLst>
          </p:cNvPr>
          <p:cNvSpPr txBox="1">
            <a:spLocks/>
          </p:cNvSpPr>
          <p:nvPr/>
        </p:nvSpPr>
        <p:spPr>
          <a:xfrm>
            <a:off x="1523999" y="6106886"/>
            <a:ext cx="9144000" cy="337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/>
              <a:t>Doç. Dr. Gökhan Demirtaş</a:t>
            </a:r>
          </a:p>
        </p:txBody>
      </p:sp>
    </p:spTree>
    <p:extLst>
      <p:ext uri="{BB962C8B-B14F-4D97-AF65-F5344CB8AC3E}">
        <p14:creationId xmlns:p14="http://schemas.microsoft.com/office/powerpoint/2010/main" val="42460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E731B3-74C7-C84D-8CFD-DAC78904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8" y="156430"/>
            <a:ext cx="10515600" cy="1325563"/>
          </a:xfrm>
        </p:spPr>
        <p:txBody>
          <a:bodyPr/>
          <a:lstStyle/>
          <a:p>
            <a:r>
              <a:rPr lang="tr-TR" dirty="0"/>
              <a:t>Yükseköğretimde Kalite Süreçlerine Neden İhtiyaç Duyuluyor?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2C4250-BE8D-8D4D-BFE4-1351A932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324" y="3706972"/>
            <a:ext cx="2082800" cy="1603375"/>
          </a:xfrm>
        </p:spPr>
        <p:txBody>
          <a:bodyPr>
            <a:normAutofit/>
          </a:bodyPr>
          <a:lstStyle/>
          <a:p>
            <a:r>
              <a:rPr lang="tr-TR" sz="1400" dirty="0"/>
              <a:t>Dijital yetkinlik</a:t>
            </a:r>
          </a:p>
          <a:p>
            <a:r>
              <a:rPr lang="tr-TR" sz="1400" dirty="0"/>
              <a:t>Kompleks sorun çözme</a:t>
            </a:r>
          </a:p>
          <a:p>
            <a:r>
              <a:rPr lang="tr-TR" sz="1400" dirty="0"/>
              <a:t>Hızlı öğrenme</a:t>
            </a:r>
          </a:p>
          <a:p>
            <a:r>
              <a:rPr lang="tr-TR" sz="1400" dirty="0"/>
              <a:t>Güçlü iletişim</a:t>
            </a:r>
          </a:p>
          <a:p>
            <a:r>
              <a:rPr lang="tr-TR" sz="1400" dirty="0"/>
              <a:t>Değerler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F9379C6-CC8F-2845-879C-1FBD3FE1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4C4C270F-F1CB-6D42-AE09-5D757A65798D}"/>
              </a:ext>
            </a:extLst>
          </p:cNvPr>
          <p:cNvCxnSpPr/>
          <p:nvPr/>
        </p:nvCxnSpPr>
        <p:spPr>
          <a:xfrm flipV="1">
            <a:off x="983848" y="2199190"/>
            <a:ext cx="0" cy="348398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2F6CD2CF-AF50-0D43-A58D-87DECE5E4EE3}"/>
              </a:ext>
            </a:extLst>
          </p:cNvPr>
          <p:cNvCxnSpPr>
            <a:cxnSpLocks/>
          </p:cNvCxnSpPr>
          <p:nvPr/>
        </p:nvCxnSpPr>
        <p:spPr>
          <a:xfrm>
            <a:off x="983848" y="5683170"/>
            <a:ext cx="460479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F454F1C-2555-5A41-A780-B46729BA869D}"/>
              </a:ext>
            </a:extLst>
          </p:cNvPr>
          <p:cNvSpPr txBox="1"/>
          <p:nvPr/>
        </p:nvSpPr>
        <p:spPr>
          <a:xfrm>
            <a:off x="5067782" y="5807631"/>
            <a:ext cx="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Zaman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CB3B197-126C-E149-9AC3-8A3E5FDAE3D9}"/>
              </a:ext>
            </a:extLst>
          </p:cNvPr>
          <p:cNvSpPr txBox="1"/>
          <p:nvPr/>
        </p:nvSpPr>
        <p:spPr>
          <a:xfrm>
            <a:off x="574697" y="178527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Değişim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D0E8D8A-13D8-8545-A626-C9098EF21B61}"/>
              </a:ext>
            </a:extLst>
          </p:cNvPr>
          <p:cNvSpPr txBox="1"/>
          <p:nvPr/>
        </p:nvSpPr>
        <p:spPr>
          <a:xfrm>
            <a:off x="5164542" y="2090359"/>
            <a:ext cx="107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Teknoloji </a:t>
            </a:r>
          </a:p>
          <a:p>
            <a:pPr algn="ctr"/>
            <a:r>
              <a:rPr lang="tr-TR" dirty="0"/>
              <a:t>Düzeyi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3181862-1E9B-5D47-BB24-D29207670C32}"/>
              </a:ext>
            </a:extLst>
          </p:cNvPr>
          <p:cNvSpPr txBox="1"/>
          <p:nvPr/>
        </p:nvSpPr>
        <p:spPr>
          <a:xfrm>
            <a:off x="5509549" y="3618014"/>
            <a:ext cx="98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Uyum </a:t>
            </a:r>
          </a:p>
          <a:p>
            <a:pPr algn="ctr"/>
            <a:r>
              <a:rPr lang="tr-TR" dirty="0"/>
              <a:t>Yeteneği</a:t>
            </a:r>
          </a:p>
        </p:txBody>
      </p:sp>
      <p:sp>
        <p:nvSpPr>
          <p:cNvPr id="24" name="Serbest Form 23">
            <a:extLst>
              <a:ext uri="{FF2B5EF4-FFF2-40B4-BE49-F238E27FC236}">
                <a16:creationId xmlns:a16="http://schemas.microsoft.com/office/drawing/2014/main" id="{24747BF2-BB2C-D14D-AF50-46585B5D6774}"/>
              </a:ext>
            </a:extLst>
          </p:cNvPr>
          <p:cNvSpPr/>
          <p:nvPr/>
        </p:nvSpPr>
        <p:spPr>
          <a:xfrm>
            <a:off x="1284790" y="2523281"/>
            <a:ext cx="3912243" cy="2660015"/>
          </a:xfrm>
          <a:custGeom>
            <a:avLst/>
            <a:gdLst>
              <a:gd name="connsiteX0" fmla="*/ 0 w 3912243"/>
              <a:gd name="connsiteY0" fmla="*/ 2650603 h 2660015"/>
              <a:gd name="connsiteX1" fmla="*/ 752354 w 3912243"/>
              <a:gd name="connsiteY1" fmla="*/ 2639028 h 2660015"/>
              <a:gd name="connsiteX2" fmla="*/ 1562582 w 3912243"/>
              <a:gd name="connsiteY2" fmla="*/ 2465408 h 2660015"/>
              <a:gd name="connsiteX3" fmla="*/ 2349661 w 3912243"/>
              <a:gd name="connsiteY3" fmla="*/ 2083443 h 2660015"/>
              <a:gd name="connsiteX4" fmla="*/ 3078866 w 3912243"/>
              <a:gd name="connsiteY4" fmla="*/ 1446835 h 2660015"/>
              <a:gd name="connsiteX5" fmla="*/ 3507129 w 3912243"/>
              <a:gd name="connsiteY5" fmla="*/ 879676 h 2660015"/>
              <a:gd name="connsiteX6" fmla="*/ 3808071 w 3912243"/>
              <a:gd name="connsiteY6" fmla="*/ 335666 h 2660015"/>
              <a:gd name="connsiteX7" fmla="*/ 3912243 w 3912243"/>
              <a:gd name="connsiteY7" fmla="*/ 0 h 26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243" h="2660015">
                <a:moveTo>
                  <a:pt x="0" y="2650603"/>
                </a:moveTo>
                <a:cubicBezTo>
                  <a:pt x="245962" y="2660248"/>
                  <a:pt x="491924" y="2669894"/>
                  <a:pt x="752354" y="2639028"/>
                </a:cubicBezTo>
                <a:cubicBezTo>
                  <a:pt x="1012784" y="2608162"/>
                  <a:pt x="1296364" y="2558005"/>
                  <a:pt x="1562582" y="2465408"/>
                </a:cubicBezTo>
                <a:cubicBezTo>
                  <a:pt x="1828800" y="2372811"/>
                  <a:pt x="2096947" y="2253205"/>
                  <a:pt x="2349661" y="2083443"/>
                </a:cubicBezTo>
                <a:cubicBezTo>
                  <a:pt x="2602375" y="1913681"/>
                  <a:pt x="2885955" y="1647463"/>
                  <a:pt x="3078866" y="1446835"/>
                </a:cubicBezTo>
                <a:cubicBezTo>
                  <a:pt x="3271777" y="1246207"/>
                  <a:pt x="3385595" y="1064871"/>
                  <a:pt x="3507129" y="879676"/>
                </a:cubicBezTo>
                <a:cubicBezTo>
                  <a:pt x="3628663" y="694481"/>
                  <a:pt x="3740552" y="482279"/>
                  <a:pt x="3808071" y="335666"/>
                </a:cubicBezTo>
                <a:cubicBezTo>
                  <a:pt x="3875590" y="189053"/>
                  <a:pt x="3893916" y="94526"/>
                  <a:pt x="3912243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erbest Form 24">
            <a:extLst>
              <a:ext uri="{FF2B5EF4-FFF2-40B4-BE49-F238E27FC236}">
                <a16:creationId xmlns:a16="http://schemas.microsoft.com/office/drawing/2014/main" id="{F85D3102-79A3-DF4B-9056-295109D1DF7C}"/>
              </a:ext>
            </a:extLst>
          </p:cNvPr>
          <p:cNvSpPr/>
          <p:nvPr/>
        </p:nvSpPr>
        <p:spPr>
          <a:xfrm>
            <a:off x="1342663" y="3877519"/>
            <a:ext cx="4109013" cy="827629"/>
          </a:xfrm>
          <a:custGeom>
            <a:avLst/>
            <a:gdLst>
              <a:gd name="connsiteX0" fmla="*/ 0 w 4109013"/>
              <a:gd name="connsiteY0" fmla="*/ 810228 h 827629"/>
              <a:gd name="connsiteX1" fmla="*/ 879676 w 4109013"/>
              <a:gd name="connsiteY1" fmla="*/ 821803 h 827629"/>
              <a:gd name="connsiteX2" fmla="*/ 1990846 w 4109013"/>
              <a:gd name="connsiteY2" fmla="*/ 729205 h 827629"/>
              <a:gd name="connsiteX3" fmla="*/ 2963119 w 4109013"/>
              <a:gd name="connsiteY3" fmla="*/ 497711 h 827629"/>
              <a:gd name="connsiteX4" fmla="*/ 3727048 w 4109013"/>
              <a:gd name="connsiteY4" fmla="*/ 208344 h 827629"/>
              <a:gd name="connsiteX5" fmla="*/ 4109013 w 4109013"/>
              <a:gd name="connsiteY5" fmla="*/ 0 h 8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9013" h="827629">
                <a:moveTo>
                  <a:pt x="0" y="810228"/>
                </a:moveTo>
                <a:cubicBezTo>
                  <a:pt x="273934" y="822767"/>
                  <a:pt x="547868" y="835307"/>
                  <a:pt x="879676" y="821803"/>
                </a:cubicBezTo>
                <a:cubicBezTo>
                  <a:pt x="1211484" y="808299"/>
                  <a:pt x="1643606" y="783220"/>
                  <a:pt x="1990846" y="729205"/>
                </a:cubicBezTo>
                <a:cubicBezTo>
                  <a:pt x="2338086" y="675190"/>
                  <a:pt x="2673752" y="584521"/>
                  <a:pt x="2963119" y="497711"/>
                </a:cubicBezTo>
                <a:cubicBezTo>
                  <a:pt x="3252486" y="410901"/>
                  <a:pt x="3536066" y="291296"/>
                  <a:pt x="3727048" y="208344"/>
                </a:cubicBezTo>
                <a:cubicBezTo>
                  <a:pt x="3918030" y="125392"/>
                  <a:pt x="4013521" y="62696"/>
                  <a:pt x="4109013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EF4075BA-0794-A64D-BC6C-DF217973E358}"/>
              </a:ext>
            </a:extLst>
          </p:cNvPr>
          <p:cNvSpPr txBox="1"/>
          <p:nvPr/>
        </p:nvSpPr>
        <p:spPr>
          <a:xfrm>
            <a:off x="1273714" y="58094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1980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64547D8-37A7-A141-9379-CF5CAD8D1B7A}"/>
              </a:ext>
            </a:extLst>
          </p:cNvPr>
          <p:cNvSpPr txBox="1"/>
          <p:nvPr/>
        </p:nvSpPr>
        <p:spPr>
          <a:xfrm>
            <a:off x="2633502" y="58112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2000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1EB9D17-F9C8-0143-AB7B-D9B144A12909}"/>
              </a:ext>
            </a:extLst>
          </p:cNvPr>
          <p:cNvSpPr txBox="1"/>
          <p:nvPr/>
        </p:nvSpPr>
        <p:spPr>
          <a:xfrm>
            <a:off x="4038600" y="58076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DDD98E-324A-2942-8BF7-1D870FB7D59A}"/>
              </a:ext>
            </a:extLst>
          </p:cNvPr>
          <p:cNvSpPr/>
          <p:nvPr/>
        </p:nvSpPr>
        <p:spPr>
          <a:xfrm>
            <a:off x="4364971" y="3830245"/>
            <a:ext cx="114432" cy="1288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İçerik Yer Tutucusu 2">
            <a:extLst>
              <a:ext uri="{FF2B5EF4-FFF2-40B4-BE49-F238E27FC236}">
                <a16:creationId xmlns:a16="http://schemas.microsoft.com/office/drawing/2014/main" id="{C4F6ACAA-2E6A-744C-9040-4E253D7B7618}"/>
              </a:ext>
            </a:extLst>
          </p:cNvPr>
          <p:cNvSpPr txBox="1">
            <a:spLocks/>
          </p:cNvSpPr>
          <p:nvPr/>
        </p:nvSpPr>
        <p:spPr>
          <a:xfrm>
            <a:off x="8327809" y="1989391"/>
            <a:ext cx="3582276" cy="149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Yükseköğretimde başarı için </a:t>
            </a:r>
          </a:p>
          <a:p>
            <a:pPr lvl="1"/>
            <a:r>
              <a:rPr lang="tr-TR" sz="1800" dirty="0">
                <a:solidFill>
                  <a:srgbClr val="FF0000"/>
                </a:solidFill>
              </a:rPr>
              <a:t>Çevik liderlik</a:t>
            </a:r>
          </a:p>
          <a:p>
            <a:pPr lvl="1"/>
            <a:r>
              <a:rPr lang="tr-TR" sz="1800" dirty="0">
                <a:solidFill>
                  <a:srgbClr val="FF0000"/>
                </a:solidFill>
              </a:rPr>
              <a:t>Bütünleşik yönetim</a:t>
            </a:r>
          </a:p>
          <a:p>
            <a:pPr lvl="1"/>
            <a:r>
              <a:rPr lang="tr-TR" sz="1800" dirty="0">
                <a:solidFill>
                  <a:srgbClr val="FF0000"/>
                </a:solidFill>
              </a:rPr>
              <a:t>Bilgi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13577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/>
      <p:bldP spid="12" grpId="0"/>
      <p:bldP spid="18" grpId="0"/>
      <p:bldP spid="21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E88482-AB1F-A141-B0A0-317C6E76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2" y="347748"/>
            <a:ext cx="10515600" cy="1325563"/>
          </a:xfrm>
        </p:spPr>
        <p:txBody>
          <a:bodyPr/>
          <a:lstStyle/>
          <a:p>
            <a:r>
              <a:rPr lang="tr-TR" dirty="0"/>
              <a:t>Kalite nasıl sağlanır?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2135B40-92E7-E64F-A2D5-03BE9AD0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963" y="1432869"/>
            <a:ext cx="4407037" cy="528860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Üstün performanslı kurumlar, kalite güvence sistemi kurmaktadır.</a:t>
            </a:r>
          </a:p>
          <a:p>
            <a:pPr lvl="1"/>
            <a:r>
              <a:rPr lang="tr-TR" dirty="0"/>
              <a:t>Bir şeyi neden yaptığını; sonuçlara nasıl ulaştığını ve sonuçların sürdürülebilirliğini nasıl sağladığına ilişkin öngörülebilir standartlara dayalı yönetim sitemleri kurar. </a:t>
            </a:r>
          </a:p>
          <a:p>
            <a:pPr lvl="1"/>
            <a:r>
              <a:rPr lang="tr-TR" dirty="0"/>
              <a:t>Tüm paydaşlarının beklentilerini karşılayan ve görüşlerini alan bir çıktıya odaklanır.</a:t>
            </a: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C89D1544-8F42-ED4D-8130-5CDDE5AC8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90882"/>
              </p:ext>
            </p:extLst>
          </p:nvPr>
        </p:nvGraphicFramePr>
        <p:xfrm>
          <a:off x="247892" y="2303405"/>
          <a:ext cx="4509304" cy="417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2F19351C-CC7C-5748-B316-CA73FC77B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947870"/>
              </p:ext>
            </p:extLst>
          </p:nvPr>
        </p:nvGraphicFramePr>
        <p:xfrm>
          <a:off x="247892" y="1523263"/>
          <a:ext cx="4509304" cy="60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Alt Bilgi Yer Tutucusu 10">
            <a:extLst>
              <a:ext uri="{FF2B5EF4-FFF2-40B4-BE49-F238E27FC236}">
                <a16:creationId xmlns:a16="http://schemas.microsoft.com/office/drawing/2014/main" id="{3897D73D-B2D1-CD49-A7EA-76189C4E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DE0DC94-0B91-6848-A1AC-8CBCA9981523}"/>
              </a:ext>
            </a:extLst>
          </p:cNvPr>
          <p:cNvSpPr txBox="1">
            <a:spLocks/>
          </p:cNvSpPr>
          <p:nvPr/>
        </p:nvSpPr>
        <p:spPr>
          <a:xfrm>
            <a:off x="4991710" y="1432869"/>
            <a:ext cx="2751754" cy="528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Faaliyetlerini stratejik bir şekilde </a:t>
            </a:r>
            <a:r>
              <a:rPr lang="tr-TR" sz="2400" b="1" dirty="0">
                <a:solidFill>
                  <a:srgbClr val="FF0000"/>
                </a:solidFill>
              </a:rPr>
              <a:t>p</a:t>
            </a:r>
            <a:r>
              <a:rPr lang="tr-TR" sz="2000" dirty="0"/>
              <a:t>lanlamalıdır.</a:t>
            </a:r>
          </a:p>
          <a:p>
            <a:r>
              <a:rPr lang="tr-TR" sz="2000" dirty="0"/>
              <a:t>Amaç ve hedeflere ulaşmak için </a:t>
            </a:r>
            <a:r>
              <a:rPr lang="tr-TR" sz="2400" b="1" dirty="0">
                <a:solidFill>
                  <a:srgbClr val="FF0000"/>
                </a:solidFill>
              </a:rPr>
              <a:t>u</a:t>
            </a:r>
            <a:r>
              <a:rPr lang="tr-TR" sz="2000" dirty="0"/>
              <a:t>ygulamaya özen gösterilmelidir. </a:t>
            </a:r>
          </a:p>
          <a:p>
            <a:r>
              <a:rPr lang="tr-TR" sz="2000" dirty="0"/>
              <a:t>Sonuçların </a:t>
            </a:r>
            <a:r>
              <a:rPr lang="tr-TR" sz="2400" b="1" dirty="0">
                <a:solidFill>
                  <a:srgbClr val="FF0000"/>
                </a:solidFill>
              </a:rPr>
              <a:t>k</a:t>
            </a:r>
            <a:r>
              <a:rPr lang="tr-TR" sz="2000" dirty="0"/>
              <a:t>ontrol edilmesi için izleme ve değerlendirme yapılmalıdır.</a:t>
            </a:r>
          </a:p>
          <a:p>
            <a:r>
              <a:rPr lang="tr-TR" sz="2000" dirty="0"/>
              <a:t>İyileştirmeyi ve sürdürülebilirliği sağlayacak </a:t>
            </a:r>
            <a:r>
              <a:rPr lang="tr-TR" sz="2400" b="1" dirty="0">
                <a:solidFill>
                  <a:srgbClr val="FF0000"/>
                </a:solidFill>
              </a:rPr>
              <a:t>ö</a:t>
            </a:r>
            <a:r>
              <a:rPr lang="tr-TR" sz="2000" dirty="0"/>
              <a:t>nlemler almalıdır.</a:t>
            </a:r>
          </a:p>
        </p:txBody>
      </p:sp>
    </p:spTree>
    <p:extLst>
      <p:ext uri="{BB962C8B-B14F-4D97-AF65-F5344CB8AC3E}">
        <p14:creationId xmlns:p14="http://schemas.microsoft.com/office/powerpoint/2010/main" val="3885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57F580-6C53-ED47-91B6-6B261E9E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AD57F580-6C53-ED47-91B6-6B261E9E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3083C8-FA51-D046-9FD5-EABEC7446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5D3083C8-FA51-D046-9FD5-EABEC7446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03975E-B9A6-D34D-BCF6-7B67A261D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403975E-B9A6-D34D-BCF6-7B67A261D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F19FF9-778E-C34F-9457-62B86BA08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67F19FF9-778E-C34F-9457-62B86BA08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B4EA44-33A6-1B46-8494-534E4C21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56B4EA44-33A6-1B46-8494-534E4C211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26D438-B166-4040-B61D-EA7930EEC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2D26D438-B166-4040-B61D-EA7930EEC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E6DF53-7AD8-B444-9F9E-DDEE0EEB8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87E6DF53-7AD8-B444-9F9E-DDEE0EEB8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1FEA3D-B2E2-7341-8878-47E7AD05E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51FEA3D-B2E2-7341-8878-47E7AD05E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Graphic spid="8" grpId="0">
        <p:bldSub>
          <a:bldDgm bld="one"/>
        </p:bldSub>
      </p:bldGraphic>
      <p:bldGraphic spid="10" grpId="0">
        <p:bldAsOne/>
      </p:bldGraphic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03780-74C5-E749-B389-03CBE285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Yükseköğretimde Kalite Güvencesi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FD8D59-35A0-2A4A-8950-E0C637993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Yükseköğretim Kalite Kurulu (YÖKAK)</a:t>
            </a:r>
          </a:p>
          <a:p>
            <a:pPr lvl="1"/>
            <a:r>
              <a:rPr lang="tr-TR" dirty="0"/>
              <a:t>Üniversitelerdeki kalite </a:t>
            </a:r>
            <a:r>
              <a:rPr lang="tr-TR" dirty="0" err="1"/>
              <a:t>güvence</a:t>
            </a:r>
            <a:r>
              <a:rPr lang="tr-TR" dirty="0"/>
              <a:t> sisteminden, kurumda </a:t>
            </a:r>
            <a:r>
              <a:rPr lang="tr-TR" dirty="0" err="1"/>
              <a:t>yürütülen</a:t>
            </a:r>
            <a:r>
              <a:rPr lang="tr-TR" dirty="0"/>
              <a:t> </a:t>
            </a:r>
            <a:r>
              <a:rPr lang="tr-TR" dirty="0" err="1"/>
              <a:t>eğitim-öğretim</a:t>
            </a:r>
            <a:r>
              <a:rPr lang="tr-TR" dirty="0"/>
              <a:t>, </a:t>
            </a:r>
            <a:r>
              <a:rPr lang="tr-TR" dirty="0" err="1"/>
              <a:t>araştırma-geliştirme</a:t>
            </a:r>
            <a:r>
              <a:rPr lang="tr-TR" dirty="0"/>
              <a:t> ve toplumsal katkı faaliyetleriyle kurumun </a:t>
            </a:r>
            <a:r>
              <a:rPr lang="tr-TR" dirty="0" err="1"/>
              <a:t>yönetim</a:t>
            </a:r>
            <a:r>
              <a:rPr lang="tr-TR" dirty="0"/>
              <a:t> sistemini niteliksel ve niceliksel olarak </a:t>
            </a:r>
            <a:r>
              <a:rPr lang="tr-TR" dirty="0" err="1"/>
              <a:t>değerlendirmesi</a:t>
            </a:r>
            <a:r>
              <a:rPr lang="tr-TR" dirty="0"/>
              <a:t> beklenmektedir.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D58181-8287-AB46-9F95-09A6FA93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3888626"/>
            <a:ext cx="4844143" cy="2288337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FBDD08-2872-CF4A-8D4E-A1A566F2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782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96888-0EB6-6245-9432-AAC72C9B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 Yükseköğretiminde Kalite Çalışmaları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9A081D-3C3C-E242-A2A9-DD1C9765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Yükseköğretimde kalite çalışmaları, 2015 yılında Yükseköğretim Kalite Kurulunun (YÖKAK) kurulmasıyla yoğunlaşmıştır. </a:t>
            </a:r>
          </a:p>
          <a:p>
            <a:r>
              <a:rPr lang="tr-TR" dirty="0"/>
              <a:t>Mali ve idari açıdan YÖK’ten farklı bir kurum olan </a:t>
            </a:r>
            <a:r>
              <a:rPr lang="tr-TR" dirty="0" err="1"/>
              <a:t>YÖKAK’ın</a:t>
            </a:r>
            <a:r>
              <a:rPr lang="tr-TR" dirty="0"/>
              <a:t> işleyişini düzenleyen  </a:t>
            </a:r>
            <a:r>
              <a:rPr lang="tr-TR" dirty="0">
                <a:hlinkClick r:id="rId2"/>
              </a:rPr>
              <a:t>Yükseköğretim Kalite Güvencesi ve Yükseköğretim Kalite Kurulu Yönetmeliği</a:t>
            </a:r>
            <a:r>
              <a:rPr lang="tr-TR" dirty="0"/>
              <a:t>, 23 Kasım 2018 tarihinde güncellenmiştir.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3D1B92F-530B-CC44-9318-0F8C2148D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96" b="28930"/>
          <a:stretch/>
        </p:blipFill>
        <p:spPr>
          <a:xfrm>
            <a:off x="7874907" y="5399313"/>
            <a:ext cx="4076700" cy="1325563"/>
          </a:xfrm>
          <a:prstGeom prst="rect">
            <a:avLst/>
          </a:prstGeom>
        </p:spPr>
      </p:pic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2B8262EB-F02A-814B-A88D-D1B03B2C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5278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E74528-4AB1-044E-8CD8-11031F92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Yükseköğretim Kalite Kurulunun temel görevleri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D2D8B-37DC-3D4A-9811-91AC4BEE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Yükseköğretim kurumlarının dış değerlendirmesini yapmak</a:t>
            </a:r>
          </a:p>
          <a:p>
            <a:r>
              <a:rPr lang="tr-TR" dirty="0"/>
              <a:t>Akreditasyon kuruluşlarının yetkilendirilmesi ve tanınması süreçlerini yürütmek</a:t>
            </a:r>
          </a:p>
          <a:p>
            <a:r>
              <a:rPr lang="tr-TR" dirty="0"/>
              <a:t>Yükseköğretim kurumlarında kalite güvencesi kültürünün içselleştirilmesi ve yaygınlaştırılmasını sağlamak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F4DACF4-2143-2D4C-BF66-5FC4A3AB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42392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02915-152B-F74E-A3CF-F047CC2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Üniversitemizde Kalite Çalışmaları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2874E9-626D-C249-80B8-00DB8CF3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Üniversitemizde YÖKAK düzenlemelerine istinaden yapılan kalite çalışmaları, 2016 yılında başlamıştır. </a:t>
            </a:r>
          </a:p>
          <a:p>
            <a:r>
              <a:rPr lang="tr-TR" dirty="0"/>
              <a:t>Üniversitedeki kalite çalışmaları, 27 Haziran 2019 tarihli </a:t>
            </a:r>
            <a:r>
              <a:rPr lang="tr-TR" dirty="0">
                <a:hlinkClick r:id="rId2"/>
              </a:rPr>
              <a:t>Afyon Kocatepe Üniversitesi Kalite Yönergesine</a:t>
            </a:r>
            <a:r>
              <a:rPr lang="tr-TR" dirty="0"/>
              <a:t> göre yürütülmektedir. </a:t>
            </a:r>
          </a:p>
          <a:p>
            <a:r>
              <a:rPr lang="tr-TR" dirty="0"/>
              <a:t>2017 yılında üniversitemizde kalite çalışmalarını yönlendirme amacıyla Kalite Komisyonu ve sekretaryasını yürütmek amacıyla Kalite Koordinatörlüğü kurulmuştur. </a:t>
            </a:r>
          </a:p>
          <a:p>
            <a:r>
              <a:rPr lang="tr-TR" dirty="0"/>
              <a:t>Kalite Koordinatörlüğünün </a:t>
            </a:r>
            <a:r>
              <a:rPr lang="tr-TR" dirty="0" err="1"/>
              <a:t>birimlerideki</a:t>
            </a:r>
            <a:r>
              <a:rPr lang="tr-TR" dirty="0"/>
              <a:t> iş ve işlemlerini yürütmek amacıyla Kalite sorumluları atanmıştır.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6542EB1-111B-DE42-981F-47F02BE7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9777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DDF5A-AFD5-3D4F-8B67-82D69656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YÖKAK, hangi kalite süreçlerini zorunlu tutmaktadır?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483F46-85BD-564D-AB79-B8BDB990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İlgili yönetmeliğin 17/1/b. maddesine göre Üniversite Kalite Komisyonu, her yıl üniversitedeki iç değerlendirme çalışmalarını tamamlayarak </a:t>
            </a:r>
            <a:r>
              <a:rPr lang="tr-TR" dirty="0">
                <a:solidFill>
                  <a:srgbClr val="FF0000"/>
                </a:solidFill>
              </a:rPr>
              <a:t>Kurum İç Değerlendirme Raporu (KİDR) </a:t>
            </a:r>
            <a:r>
              <a:rPr lang="tr-TR" dirty="0"/>
              <a:t>hazırlamakla yükümlüdür.</a:t>
            </a:r>
          </a:p>
          <a:p>
            <a:r>
              <a:rPr lang="tr-TR" dirty="0"/>
              <a:t>İlgili yönetmeliğin 21/1. maddesine göre üniversiteler, </a:t>
            </a:r>
            <a:r>
              <a:rPr lang="tr-TR" dirty="0" err="1"/>
              <a:t>bes</a:t>
            </a:r>
            <a:r>
              <a:rPr lang="tr-TR" dirty="0"/>
              <a:t>̧ yılda en az bir defa olmak </a:t>
            </a:r>
            <a:r>
              <a:rPr lang="tr-TR" dirty="0" err="1"/>
              <a:t>üzere</a:t>
            </a:r>
            <a:r>
              <a:rPr lang="tr-TR" dirty="0"/>
              <a:t> YÖKAK tarafından periyodik olarak </a:t>
            </a:r>
            <a:r>
              <a:rPr lang="tr-TR" dirty="0" err="1"/>
              <a:t>yürütülecek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Kurumsal </a:t>
            </a:r>
            <a:r>
              <a:rPr lang="tr-TR" dirty="0" err="1">
                <a:solidFill>
                  <a:srgbClr val="FF0000"/>
                </a:solidFill>
              </a:rPr>
              <a:t>Dıs</a:t>
            </a:r>
            <a:r>
              <a:rPr lang="tr-TR" dirty="0">
                <a:solidFill>
                  <a:srgbClr val="FF0000"/>
                </a:solidFill>
              </a:rPr>
              <a:t>̧ </a:t>
            </a:r>
            <a:r>
              <a:rPr lang="tr-TR" dirty="0" err="1">
                <a:solidFill>
                  <a:srgbClr val="FF0000"/>
                </a:solidFill>
              </a:rPr>
              <a:t>Değerlendirme</a:t>
            </a:r>
            <a:r>
              <a:rPr lang="tr-TR" dirty="0">
                <a:solidFill>
                  <a:srgbClr val="FF0000"/>
                </a:solidFill>
              </a:rPr>
              <a:t> Programı </a:t>
            </a:r>
            <a:r>
              <a:rPr lang="tr-TR" dirty="0"/>
              <a:t>kapsamında </a:t>
            </a:r>
            <a:r>
              <a:rPr lang="tr-TR" dirty="0" err="1"/>
              <a:t>değerlendirilir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7FD152-050F-6644-8AC9-CD5D9DFD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39966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5B017-342F-6A43-9F9E-28A8FA66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 İç Değerlendirme Raporu (KİDR)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62A799B-419E-1143-909A-2A1D2BB0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Afyon Kocatepe Üniversitesi - Kalite Koordinatörlüğü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1952049-071B-CC40-8EC8-7F7B3EAD47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Üniversitenin kendi </a:t>
            </a:r>
            <a:r>
              <a:rPr lang="tr-TR" dirty="0" err="1"/>
              <a:t>güçlu</a:t>
            </a:r>
            <a:r>
              <a:rPr lang="tr-TR" dirty="0"/>
              <a:t>̈ ve </a:t>
            </a:r>
            <a:r>
              <a:rPr lang="tr-TR" dirty="0" err="1"/>
              <a:t>gelişmeye</a:t>
            </a:r>
            <a:r>
              <a:rPr lang="tr-TR" dirty="0"/>
              <a:t> </a:t>
            </a:r>
            <a:r>
              <a:rPr lang="tr-TR" dirty="0" err="1"/>
              <a:t>açık</a:t>
            </a:r>
            <a:r>
              <a:rPr lang="tr-TR" dirty="0"/>
              <a:t> </a:t>
            </a:r>
            <a:r>
              <a:rPr lang="tr-TR" dirty="0" err="1"/>
              <a:t>yönlerini</a:t>
            </a:r>
            <a:r>
              <a:rPr lang="tr-TR" dirty="0"/>
              <a:t> tanımasına ve </a:t>
            </a:r>
            <a:r>
              <a:rPr lang="tr-TR" dirty="0" err="1"/>
              <a:t>iyileştirme</a:t>
            </a:r>
            <a:r>
              <a:rPr lang="tr-TR" dirty="0"/>
              <a:t> </a:t>
            </a:r>
            <a:r>
              <a:rPr lang="tr-TR" dirty="0" err="1"/>
              <a:t>süreçlerine</a:t>
            </a:r>
            <a:r>
              <a:rPr lang="tr-TR" dirty="0"/>
              <a:t> katkı </a:t>
            </a:r>
            <a:r>
              <a:rPr lang="tr-TR" dirty="0" err="1"/>
              <a:t>sağlamak</a:t>
            </a:r>
            <a:r>
              <a:rPr lang="tr-TR" dirty="0"/>
              <a:t> amacıyla yapılmaktadır.</a:t>
            </a:r>
          </a:p>
          <a:p>
            <a:r>
              <a:rPr lang="tr-TR" dirty="0"/>
              <a:t>Her yıl Şubat ya da Mart ayı sonuna kadar Kalite Komisyonu tarafından hazırlanmalıdır.</a:t>
            </a:r>
          </a:p>
          <a:p>
            <a:r>
              <a:rPr lang="tr-TR" dirty="0"/>
              <a:t>KİDR, aşağıdaki sorulara cevap verir.</a:t>
            </a:r>
          </a:p>
          <a:p>
            <a:pPr lvl="1"/>
            <a:r>
              <a:rPr lang="tr-TR" dirty="0"/>
              <a:t>Kurum ne yapmaya </a:t>
            </a:r>
            <a:r>
              <a:rPr lang="tr-TR" dirty="0" err="1"/>
              <a:t>çalışıyor</a:t>
            </a:r>
            <a:r>
              <a:rPr lang="tr-TR" dirty="0"/>
              <a:t>?</a:t>
            </a:r>
          </a:p>
          <a:p>
            <a:pPr lvl="1"/>
            <a:r>
              <a:rPr lang="tr-TR" dirty="0"/>
              <a:t>Kurum misyon ve hedeflerine nasıl </a:t>
            </a:r>
            <a:r>
              <a:rPr lang="tr-TR" dirty="0" err="1"/>
              <a:t>ulaşmaya</a:t>
            </a:r>
            <a:r>
              <a:rPr lang="tr-TR" dirty="0"/>
              <a:t> </a:t>
            </a:r>
            <a:r>
              <a:rPr lang="tr-TR" dirty="0" err="1"/>
              <a:t>çalışıyor</a:t>
            </a:r>
            <a:r>
              <a:rPr lang="tr-TR" dirty="0"/>
              <a:t>? </a:t>
            </a:r>
          </a:p>
          <a:p>
            <a:pPr lvl="1"/>
            <a:r>
              <a:rPr lang="tr-TR" dirty="0"/>
              <a:t>Kurum misyon ve hedeflerine </a:t>
            </a:r>
            <a:r>
              <a:rPr lang="tr-TR" dirty="0" err="1"/>
              <a:t>ulaştığına</a:t>
            </a:r>
            <a:r>
              <a:rPr lang="tr-TR" dirty="0"/>
              <a:t> nasıl emin oluyor?</a:t>
            </a:r>
          </a:p>
          <a:p>
            <a:pPr lvl="1"/>
            <a:r>
              <a:rPr lang="tr-TR" dirty="0"/>
              <a:t>Kurum </a:t>
            </a:r>
            <a:r>
              <a:rPr lang="tr-TR" dirty="0" err="1"/>
              <a:t>geleceğe</a:t>
            </a:r>
            <a:r>
              <a:rPr lang="tr-TR" dirty="0"/>
              <a:t> </a:t>
            </a:r>
            <a:r>
              <a:rPr lang="tr-TR" dirty="0" err="1"/>
              <a:t>yönelik</a:t>
            </a:r>
            <a:r>
              <a:rPr lang="tr-TR" dirty="0"/>
              <a:t> </a:t>
            </a:r>
            <a:r>
              <a:rPr lang="tr-TR" dirty="0" err="1"/>
              <a:t>süreçlerini</a:t>
            </a:r>
            <a:r>
              <a:rPr lang="tr-TR" dirty="0"/>
              <a:t> nasıl </a:t>
            </a:r>
            <a:r>
              <a:rPr lang="tr-TR" dirty="0" err="1"/>
              <a:t>iyileştirmeyi</a:t>
            </a:r>
            <a:r>
              <a:rPr lang="tr-TR" dirty="0"/>
              <a:t> planlıyor?</a:t>
            </a:r>
          </a:p>
        </p:txBody>
      </p:sp>
    </p:spTree>
    <p:extLst>
      <p:ext uri="{BB962C8B-B14F-4D97-AF65-F5344CB8AC3E}">
        <p14:creationId xmlns:p14="http://schemas.microsoft.com/office/powerpoint/2010/main" val="2125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915</Words>
  <Application>Microsoft Macintosh PowerPoint</Application>
  <PresentationFormat>Geniş ekran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Danışma Kurullarının İzleme Programı Hakkında Bilgilendirilmesi</vt:lpstr>
      <vt:lpstr>Yükseköğretimde Kalite Süreçlerine Neden İhtiyaç Duyuluyor?</vt:lpstr>
      <vt:lpstr>Kalite nasıl sağlanır?</vt:lpstr>
      <vt:lpstr>Yükseköğretimde Kalite Güvencesi Sistemi</vt:lpstr>
      <vt:lpstr>Türkiye Yükseköğretiminde Kalite Çalışmaları</vt:lpstr>
      <vt:lpstr>Yükseköğretim Kalite Kurulunun temel görevleri </vt:lpstr>
      <vt:lpstr>Üniversitemizde Kalite Çalışmaları</vt:lpstr>
      <vt:lpstr>YÖKAK, hangi kalite süreçlerini zorunlu tutmaktadır? </vt:lpstr>
      <vt:lpstr>Kurum İç Değerlendirme Raporu (KİDR)</vt:lpstr>
      <vt:lpstr>Kurum İç Değerlendirme Kriterleri</vt:lpstr>
      <vt:lpstr>YÖKAK’ın Kalite Değerlendirme Faaliyetleri</vt:lpstr>
      <vt:lpstr>YÖKAK’ın Kalite Değerlendirme Faaliyetleri</vt:lpstr>
      <vt:lpstr>Danışma Kurulları</vt:lpstr>
      <vt:lpstr>Teşekkür eder, saygılar sunarım.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Yükseköğretim Kurumlarında Kalite Güvencesi Sistemi </dc:title>
  <dc:creator>Microsoft Office User</dc:creator>
  <cp:lastModifiedBy>Microsoft Office User</cp:lastModifiedBy>
  <cp:revision>84</cp:revision>
  <dcterms:created xsi:type="dcterms:W3CDTF">2020-08-30T08:57:43Z</dcterms:created>
  <dcterms:modified xsi:type="dcterms:W3CDTF">2020-09-21T10:35:12Z</dcterms:modified>
</cp:coreProperties>
</file>